
<file path=[Content_Types].xml><?xml version="1.0" encoding="utf-8"?>
<Types xmlns="http://schemas.openxmlformats.org/package/2006/content-types">
  <Default Extension="docx" ContentType="application/vnd.openxmlformats-officedocument.wordprocessingml.document"/>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2"/>
  </p:notesMasterIdLst>
  <p:sldIdLst>
    <p:sldId id="257" r:id="rId2"/>
    <p:sldId id="261" r:id="rId3"/>
    <p:sldId id="262" r:id="rId4"/>
    <p:sldId id="263" r:id="rId5"/>
    <p:sldId id="264" r:id="rId6"/>
    <p:sldId id="265" r:id="rId7"/>
    <p:sldId id="266" r:id="rId8"/>
    <p:sldId id="267" r:id="rId9"/>
    <p:sldId id="268" r:id="rId10"/>
    <p:sldId id="270" r:id="rId11"/>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057"/>
    <p:restoredTop sz="94694"/>
  </p:normalViewPr>
  <p:slideViewPr>
    <p:cSldViewPr snapToGrid="0">
      <p:cViewPr varScale="1">
        <p:scale>
          <a:sx n="121" d="100"/>
          <a:sy n="121" d="100"/>
        </p:scale>
        <p:origin x="1016"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91088E1-487E-9B4B-BF37-E7D6C10960A2}" type="datetimeFigureOut">
              <a:rPr kumimoji="1" lang="ja-JP" altLang="en-US" smtClean="0"/>
              <a:t>2023/6/29</a:t>
            </a:fld>
            <a:endParaRPr kumimoji="1" lang="ja-JP" altLang="en-US"/>
          </a:p>
        </p:txBody>
      </p:sp>
      <p:sp>
        <p:nvSpPr>
          <p:cNvPr id="4" name="スライド イメージ プレースホルダー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670CD49-331A-894B-A1AE-5967C358C5B4}" type="slidenum">
              <a:rPr kumimoji="1" lang="ja-JP" altLang="en-US" smtClean="0"/>
              <a:t>‹#›</a:t>
            </a:fld>
            <a:endParaRPr kumimoji="1" lang="ja-JP" altLang="en-US"/>
          </a:p>
        </p:txBody>
      </p:sp>
    </p:spTree>
    <p:extLst>
      <p:ext uri="{BB962C8B-B14F-4D97-AF65-F5344CB8AC3E}">
        <p14:creationId xmlns:p14="http://schemas.microsoft.com/office/powerpoint/2010/main" val="31732618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7670CD49-331A-894B-A1AE-5967C358C5B4}" type="slidenum">
              <a:rPr kumimoji="1" lang="ja-JP" altLang="en-US" smtClean="0"/>
              <a:t>1</a:t>
            </a:fld>
            <a:endParaRPr kumimoji="1" lang="ja-JP" altLang="en-US"/>
          </a:p>
        </p:txBody>
      </p:sp>
    </p:spTree>
    <p:extLst>
      <p:ext uri="{BB962C8B-B14F-4D97-AF65-F5344CB8AC3E}">
        <p14:creationId xmlns:p14="http://schemas.microsoft.com/office/powerpoint/2010/main" val="7784195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7670CD49-331A-894B-A1AE-5967C358C5B4}" type="slidenum">
              <a:rPr kumimoji="1" lang="ja-JP" altLang="en-US" smtClean="0"/>
              <a:t>6</a:t>
            </a:fld>
            <a:endParaRPr kumimoji="1" lang="ja-JP" altLang="en-US"/>
          </a:p>
        </p:txBody>
      </p:sp>
    </p:spTree>
    <p:extLst>
      <p:ext uri="{BB962C8B-B14F-4D97-AF65-F5344CB8AC3E}">
        <p14:creationId xmlns:p14="http://schemas.microsoft.com/office/powerpoint/2010/main" val="34646238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7670CD49-331A-894B-A1AE-5967C358C5B4}" type="slidenum">
              <a:rPr kumimoji="1" lang="ja-JP" altLang="en-US" smtClean="0"/>
              <a:t>9</a:t>
            </a:fld>
            <a:endParaRPr kumimoji="1" lang="ja-JP" altLang="en-US"/>
          </a:p>
        </p:txBody>
      </p:sp>
    </p:spTree>
    <p:extLst>
      <p:ext uri="{BB962C8B-B14F-4D97-AF65-F5344CB8AC3E}">
        <p14:creationId xmlns:p14="http://schemas.microsoft.com/office/powerpoint/2010/main" val="42752280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8139B2A-FDAF-F24A-27BD-5C31B9188380}"/>
              </a:ext>
            </a:extLst>
          </p:cNvPr>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2FF91AB9-AD2B-135E-F6AB-0409601139A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25107B73-2043-FE06-F81A-7EE17636EE9A}"/>
              </a:ext>
            </a:extLst>
          </p:cNvPr>
          <p:cNvSpPr>
            <a:spLocks noGrp="1"/>
          </p:cNvSpPr>
          <p:nvPr>
            <p:ph type="dt" sz="half" idx="10"/>
          </p:nvPr>
        </p:nvSpPr>
        <p:spPr>
          <a:xfrm>
            <a:off x="838200" y="6356350"/>
            <a:ext cx="2743200" cy="365125"/>
          </a:xfrm>
          <a:prstGeom prst="rect">
            <a:avLst/>
          </a:prstGeom>
        </p:spPr>
        <p:txBody>
          <a:bodyPr/>
          <a:lstStyle/>
          <a:p>
            <a:fld id="{4BB8991B-A16F-054D-81EF-7ABB58DFBDC8}" type="datetimeFigureOut">
              <a:rPr kumimoji="1" lang="ja-JP" altLang="en-US" smtClean="0"/>
              <a:t>2023/6/29</a:t>
            </a:fld>
            <a:endParaRPr kumimoji="1" lang="ja-JP" altLang="en-US"/>
          </a:p>
        </p:txBody>
      </p:sp>
      <p:sp>
        <p:nvSpPr>
          <p:cNvPr id="5" name="フッター プレースホルダー 4">
            <a:extLst>
              <a:ext uri="{FF2B5EF4-FFF2-40B4-BE49-F238E27FC236}">
                <a16:creationId xmlns:a16="http://schemas.microsoft.com/office/drawing/2014/main" id="{B0033D7A-74A9-C9FF-C040-56361A003BC0}"/>
              </a:ext>
            </a:extLst>
          </p:cNvPr>
          <p:cNvSpPr>
            <a:spLocks noGrp="1"/>
          </p:cNvSpPr>
          <p:nvPr>
            <p:ph type="ftr" sz="quarter" idx="11"/>
          </p:nvPr>
        </p:nvSpPr>
        <p:spPr>
          <a:xfrm>
            <a:off x="4038600" y="6356350"/>
            <a:ext cx="4114800" cy="365125"/>
          </a:xfrm>
          <a:prstGeom prst="rect">
            <a:avLst/>
          </a:prstGeom>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6ACA2B04-7A18-01E7-C082-FA8D80EBD4E0}"/>
              </a:ext>
            </a:extLst>
          </p:cNvPr>
          <p:cNvSpPr>
            <a:spLocks noGrp="1"/>
          </p:cNvSpPr>
          <p:nvPr>
            <p:ph type="sldNum" sz="quarter" idx="12"/>
          </p:nvPr>
        </p:nvSpPr>
        <p:spPr/>
        <p:txBody>
          <a:bodyPr/>
          <a:lstStyle/>
          <a:p>
            <a:fld id="{7AB92949-D18F-C44D-BF83-C01A630B3BB4}" type="slidenum">
              <a:rPr kumimoji="1" lang="ja-JP" altLang="en-US" smtClean="0"/>
              <a:t>‹#›</a:t>
            </a:fld>
            <a:endParaRPr kumimoji="1" lang="ja-JP" altLang="en-US"/>
          </a:p>
        </p:txBody>
      </p:sp>
    </p:spTree>
    <p:extLst>
      <p:ext uri="{BB962C8B-B14F-4D97-AF65-F5344CB8AC3E}">
        <p14:creationId xmlns:p14="http://schemas.microsoft.com/office/powerpoint/2010/main" val="8021283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B471912-BF23-0AB1-676E-B4AA540E65D6}"/>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F1A704AA-2017-F6DE-B16A-6BB3C4A8E248}"/>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3CC5941B-9ED4-5F16-CC5B-E9DB2623AF0E}"/>
              </a:ext>
            </a:extLst>
          </p:cNvPr>
          <p:cNvSpPr>
            <a:spLocks noGrp="1"/>
          </p:cNvSpPr>
          <p:nvPr>
            <p:ph type="dt" sz="half" idx="10"/>
          </p:nvPr>
        </p:nvSpPr>
        <p:spPr>
          <a:xfrm>
            <a:off x="838200" y="6356350"/>
            <a:ext cx="2743200" cy="365125"/>
          </a:xfrm>
          <a:prstGeom prst="rect">
            <a:avLst/>
          </a:prstGeom>
        </p:spPr>
        <p:txBody>
          <a:bodyPr/>
          <a:lstStyle/>
          <a:p>
            <a:fld id="{4BB8991B-A16F-054D-81EF-7ABB58DFBDC8}" type="datetimeFigureOut">
              <a:rPr kumimoji="1" lang="ja-JP" altLang="en-US" smtClean="0"/>
              <a:t>2023/6/29</a:t>
            </a:fld>
            <a:endParaRPr kumimoji="1" lang="ja-JP" altLang="en-US"/>
          </a:p>
        </p:txBody>
      </p:sp>
      <p:sp>
        <p:nvSpPr>
          <p:cNvPr id="5" name="フッター プレースホルダー 4">
            <a:extLst>
              <a:ext uri="{FF2B5EF4-FFF2-40B4-BE49-F238E27FC236}">
                <a16:creationId xmlns:a16="http://schemas.microsoft.com/office/drawing/2014/main" id="{9C778B22-4236-7463-A63A-2B0F9EB3D350}"/>
              </a:ext>
            </a:extLst>
          </p:cNvPr>
          <p:cNvSpPr>
            <a:spLocks noGrp="1"/>
          </p:cNvSpPr>
          <p:nvPr>
            <p:ph type="ftr" sz="quarter" idx="11"/>
          </p:nvPr>
        </p:nvSpPr>
        <p:spPr>
          <a:xfrm>
            <a:off x="4038600" y="6356350"/>
            <a:ext cx="4114800" cy="365125"/>
          </a:xfrm>
          <a:prstGeom prst="rect">
            <a:avLst/>
          </a:prstGeom>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162095F4-83B7-6243-6657-5CF99C4EEE5F}"/>
              </a:ext>
            </a:extLst>
          </p:cNvPr>
          <p:cNvSpPr>
            <a:spLocks noGrp="1"/>
          </p:cNvSpPr>
          <p:nvPr>
            <p:ph type="sldNum" sz="quarter" idx="12"/>
          </p:nvPr>
        </p:nvSpPr>
        <p:spPr/>
        <p:txBody>
          <a:bodyPr/>
          <a:lstStyle/>
          <a:p>
            <a:fld id="{7AB92949-D18F-C44D-BF83-C01A630B3BB4}" type="slidenum">
              <a:rPr kumimoji="1" lang="ja-JP" altLang="en-US" smtClean="0"/>
              <a:t>‹#›</a:t>
            </a:fld>
            <a:endParaRPr kumimoji="1" lang="ja-JP" altLang="en-US"/>
          </a:p>
        </p:txBody>
      </p:sp>
    </p:spTree>
    <p:extLst>
      <p:ext uri="{BB962C8B-B14F-4D97-AF65-F5344CB8AC3E}">
        <p14:creationId xmlns:p14="http://schemas.microsoft.com/office/powerpoint/2010/main" val="29635251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B48F8353-2A6A-49DC-DD75-8C973D8C0F43}"/>
              </a:ext>
            </a:extLst>
          </p:cNvPr>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8EFCCB65-D526-77B9-05D4-17B2B5DECFC8}"/>
              </a:ext>
            </a:extLst>
          </p:cNvPr>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B065A4E1-EE37-0A89-C0AD-1AA322905BA9}"/>
              </a:ext>
            </a:extLst>
          </p:cNvPr>
          <p:cNvSpPr>
            <a:spLocks noGrp="1"/>
          </p:cNvSpPr>
          <p:nvPr>
            <p:ph type="dt" sz="half" idx="10"/>
          </p:nvPr>
        </p:nvSpPr>
        <p:spPr>
          <a:xfrm>
            <a:off x="838200" y="6356350"/>
            <a:ext cx="2743200" cy="365125"/>
          </a:xfrm>
          <a:prstGeom prst="rect">
            <a:avLst/>
          </a:prstGeom>
        </p:spPr>
        <p:txBody>
          <a:bodyPr/>
          <a:lstStyle/>
          <a:p>
            <a:fld id="{4BB8991B-A16F-054D-81EF-7ABB58DFBDC8}" type="datetimeFigureOut">
              <a:rPr kumimoji="1" lang="ja-JP" altLang="en-US" smtClean="0"/>
              <a:t>2023/6/29</a:t>
            </a:fld>
            <a:endParaRPr kumimoji="1" lang="ja-JP" altLang="en-US"/>
          </a:p>
        </p:txBody>
      </p:sp>
      <p:sp>
        <p:nvSpPr>
          <p:cNvPr id="5" name="フッター プレースホルダー 4">
            <a:extLst>
              <a:ext uri="{FF2B5EF4-FFF2-40B4-BE49-F238E27FC236}">
                <a16:creationId xmlns:a16="http://schemas.microsoft.com/office/drawing/2014/main" id="{51FF6658-89E5-B7F2-0444-26294F066FE1}"/>
              </a:ext>
            </a:extLst>
          </p:cNvPr>
          <p:cNvSpPr>
            <a:spLocks noGrp="1"/>
          </p:cNvSpPr>
          <p:nvPr>
            <p:ph type="ftr" sz="quarter" idx="11"/>
          </p:nvPr>
        </p:nvSpPr>
        <p:spPr>
          <a:xfrm>
            <a:off x="4038600" y="6356350"/>
            <a:ext cx="4114800" cy="365125"/>
          </a:xfrm>
          <a:prstGeom prst="rect">
            <a:avLst/>
          </a:prstGeom>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A72C4909-26C8-DBD5-7C67-20E180B0DB73}"/>
              </a:ext>
            </a:extLst>
          </p:cNvPr>
          <p:cNvSpPr>
            <a:spLocks noGrp="1"/>
          </p:cNvSpPr>
          <p:nvPr>
            <p:ph type="sldNum" sz="quarter" idx="12"/>
          </p:nvPr>
        </p:nvSpPr>
        <p:spPr/>
        <p:txBody>
          <a:bodyPr/>
          <a:lstStyle/>
          <a:p>
            <a:fld id="{7AB92949-D18F-C44D-BF83-C01A630B3BB4}" type="slidenum">
              <a:rPr kumimoji="1" lang="ja-JP" altLang="en-US" smtClean="0"/>
              <a:t>‹#›</a:t>
            </a:fld>
            <a:endParaRPr kumimoji="1" lang="ja-JP" altLang="en-US"/>
          </a:p>
        </p:txBody>
      </p:sp>
    </p:spTree>
    <p:extLst>
      <p:ext uri="{BB962C8B-B14F-4D97-AF65-F5344CB8AC3E}">
        <p14:creationId xmlns:p14="http://schemas.microsoft.com/office/powerpoint/2010/main" val="10005027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43CC755-40B1-3CB1-22D2-34CCCB930AD1}"/>
              </a:ext>
            </a:extLst>
          </p:cNvPr>
          <p:cNvSpPr>
            <a:spLocks noGrp="1"/>
          </p:cNvSpPr>
          <p:nvPr>
            <p:ph type="title"/>
          </p:nvPr>
        </p:nvSpPr>
        <p:spPr>
          <a:xfrm>
            <a:off x="257827" y="246128"/>
            <a:ext cx="5838173" cy="1325563"/>
          </a:xfrm>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FC268D08-2D9F-EC34-B9D2-0E32DE00E899}"/>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E4A17907-584B-B91A-C36F-DBD174F3D352}"/>
              </a:ext>
            </a:extLst>
          </p:cNvPr>
          <p:cNvSpPr>
            <a:spLocks noGrp="1"/>
          </p:cNvSpPr>
          <p:nvPr>
            <p:ph type="dt" sz="half" idx="10"/>
          </p:nvPr>
        </p:nvSpPr>
        <p:spPr>
          <a:xfrm>
            <a:off x="838200" y="6356350"/>
            <a:ext cx="2743200" cy="365125"/>
          </a:xfrm>
          <a:prstGeom prst="rect">
            <a:avLst/>
          </a:prstGeom>
        </p:spPr>
        <p:txBody>
          <a:bodyPr/>
          <a:lstStyle/>
          <a:p>
            <a:fld id="{4BB8991B-A16F-054D-81EF-7ABB58DFBDC8}" type="datetimeFigureOut">
              <a:rPr kumimoji="1" lang="ja-JP" altLang="en-US" smtClean="0"/>
              <a:t>2023/6/29</a:t>
            </a:fld>
            <a:endParaRPr kumimoji="1" lang="ja-JP" altLang="en-US"/>
          </a:p>
        </p:txBody>
      </p:sp>
      <p:sp>
        <p:nvSpPr>
          <p:cNvPr id="5" name="フッター プレースホルダー 4">
            <a:extLst>
              <a:ext uri="{FF2B5EF4-FFF2-40B4-BE49-F238E27FC236}">
                <a16:creationId xmlns:a16="http://schemas.microsoft.com/office/drawing/2014/main" id="{8C96C91E-83A9-21A0-0308-9DBF011366BD}"/>
              </a:ext>
            </a:extLst>
          </p:cNvPr>
          <p:cNvSpPr>
            <a:spLocks noGrp="1"/>
          </p:cNvSpPr>
          <p:nvPr>
            <p:ph type="ftr" sz="quarter" idx="11"/>
          </p:nvPr>
        </p:nvSpPr>
        <p:spPr>
          <a:xfrm>
            <a:off x="4038600" y="6356350"/>
            <a:ext cx="4114800" cy="365125"/>
          </a:xfrm>
          <a:prstGeom prst="rect">
            <a:avLst/>
          </a:prstGeom>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7376FDB4-6BB1-E215-E435-BE9B7F84C291}"/>
              </a:ext>
            </a:extLst>
          </p:cNvPr>
          <p:cNvSpPr>
            <a:spLocks noGrp="1"/>
          </p:cNvSpPr>
          <p:nvPr>
            <p:ph type="sldNum" sz="quarter" idx="12"/>
          </p:nvPr>
        </p:nvSpPr>
        <p:spPr/>
        <p:txBody>
          <a:bodyPr/>
          <a:lstStyle/>
          <a:p>
            <a:fld id="{7AB92949-D18F-C44D-BF83-C01A630B3BB4}" type="slidenum">
              <a:rPr kumimoji="1" lang="ja-JP" altLang="en-US" smtClean="0"/>
              <a:t>‹#›</a:t>
            </a:fld>
            <a:endParaRPr kumimoji="1" lang="ja-JP" altLang="en-US"/>
          </a:p>
        </p:txBody>
      </p:sp>
    </p:spTree>
    <p:extLst>
      <p:ext uri="{BB962C8B-B14F-4D97-AF65-F5344CB8AC3E}">
        <p14:creationId xmlns:p14="http://schemas.microsoft.com/office/powerpoint/2010/main" val="33446162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AADE1E3-2565-3000-E31F-2CFAA4AAE29C}"/>
              </a:ext>
            </a:extLst>
          </p:cNvPr>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B793235F-0218-3850-D86E-693E9449148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12DD82DF-FD02-04F3-5E1B-3D6181B5111B}"/>
              </a:ext>
            </a:extLst>
          </p:cNvPr>
          <p:cNvSpPr>
            <a:spLocks noGrp="1"/>
          </p:cNvSpPr>
          <p:nvPr>
            <p:ph type="dt" sz="half" idx="10"/>
          </p:nvPr>
        </p:nvSpPr>
        <p:spPr>
          <a:xfrm>
            <a:off x="838200" y="6356350"/>
            <a:ext cx="2743200" cy="365125"/>
          </a:xfrm>
          <a:prstGeom prst="rect">
            <a:avLst/>
          </a:prstGeom>
        </p:spPr>
        <p:txBody>
          <a:bodyPr/>
          <a:lstStyle/>
          <a:p>
            <a:fld id="{4BB8991B-A16F-054D-81EF-7ABB58DFBDC8}" type="datetimeFigureOut">
              <a:rPr kumimoji="1" lang="ja-JP" altLang="en-US" smtClean="0"/>
              <a:t>2023/6/29</a:t>
            </a:fld>
            <a:endParaRPr kumimoji="1" lang="ja-JP" altLang="en-US"/>
          </a:p>
        </p:txBody>
      </p:sp>
      <p:sp>
        <p:nvSpPr>
          <p:cNvPr id="5" name="フッター プレースホルダー 4">
            <a:extLst>
              <a:ext uri="{FF2B5EF4-FFF2-40B4-BE49-F238E27FC236}">
                <a16:creationId xmlns:a16="http://schemas.microsoft.com/office/drawing/2014/main" id="{875F04EF-D646-DB98-475B-3F258D24BF03}"/>
              </a:ext>
            </a:extLst>
          </p:cNvPr>
          <p:cNvSpPr>
            <a:spLocks noGrp="1"/>
          </p:cNvSpPr>
          <p:nvPr>
            <p:ph type="ftr" sz="quarter" idx="11"/>
          </p:nvPr>
        </p:nvSpPr>
        <p:spPr>
          <a:xfrm>
            <a:off x="4038600" y="6356350"/>
            <a:ext cx="4114800" cy="365125"/>
          </a:xfrm>
          <a:prstGeom prst="rect">
            <a:avLst/>
          </a:prstGeom>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A8B1E92A-F569-C66A-DBE8-2192889C578C}"/>
              </a:ext>
            </a:extLst>
          </p:cNvPr>
          <p:cNvSpPr>
            <a:spLocks noGrp="1"/>
          </p:cNvSpPr>
          <p:nvPr>
            <p:ph type="sldNum" sz="quarter" idx="12"/>
          </p:nvPr>
        </p:nvSpPr>
        <p:spPr/>
        <p:txBody>
          <a:bodyPr/>
          <a:lstStyle/>
          <a:p>
            <a:fld id="{7AB92949-D18F-C44D-BF83-C01A630B3BB4}" type="slidenum">
              <a:rPr kumimoji="1" lang="ja-JP" altLang="en-US" smtClean="0"/>
              <a:t>‹#›</a:t>
            </a:fld>
            <a:endParaRPr kumimoji="1" lang="ja-JP" altLang="en-US"/>
          </a:p>
        </p:txBody>
      </p:sp>
    </p:spTree>
    <p:extLst>
      <p:ext uri="{BB962C8B-B14F-4D97-AF65-F5344CB8AC3E}">
        <p14:creationId xmlns:p14="http://schemas.microsoft.com/office/powerpoint/2010/main" val="28486971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3E0C5C2-3069-7211-8AD8-6CF7E7130DB3}"/>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F50AF1DF-DE42-15C3-E3BD-50C4954386AA}"/>
              </a:ext>
            </a:extLst>
          </p:cNvPr>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572FACAD-B058-DAAA-4597-611536821BD9}"/>
              </a:ext>
            </a:extLst>
          </p:cNvPr>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EE1B611D-116F-0C90-BC60-39B643241BB3}"/>
              </a:ext>
            </a:extLst>
          </p:cNvPr>
          <p:cNvSpPr>
            <a:spLocks noGrp="1"/>
          </p:cNvSpPr>
          <p:nvPr>
            <p:ph type="dt" sz="half" idx="10"/>
          </p:nvPr>
        </p:nvSpPr>
        <p:spPr>
          <a:xfrm>
            <a:off x="838200" y="6356350"/>
            <a:ext cx="2743200" cy="365125"/>
          </a:xfrm>
          <a:prstGeom prst="rect">
            <a:avLst/>
          </a:prstGeom>
        </p:spPr>
        <p:txBody>
          <a:bodyPr/>
          <a:lstStyle/>
          <a:p>
            <a:fld id="{4BB8991B-A16F-054D-81EF-7ABB58DFBDC8}" type="datetimeFigureOut">
              <a:rPr kumimoji="1" lang="ja-JP" altLang="en-US" smtClean="0"/>
              <a:t>2023/6/29</a:t>
            </a:fld>
            <a:endParaRPr kumimoji="1" lang="ja-JP" altLang="en-US"/>
          </a:p>
        </p:txBody>
      </p:sp>
      <p:sp>
        <p:nvSpPr>
          <p:cNvPr id="6" name="フッター プレースホルダー 5">
            <a:extLst>
              <a:ext uri="{FF2B5EF4-FFF2-40B4-BE49-F238E27FC236}">
                <a16:creationId xmlns:a16="http://schemas.microsoft.com/office/drawing/2014/main" id="{59CDC2F9-BCF5-246C-D917-A514CD3FBA6C}"/>
              </a:ext>
            </a:extLst>
          </p:cNvPr>
          <p:cNvSpPr>
            <a:spLocks noGrp="1"/>
          </p:cNvSpPr>
          <p:nvPr>
            <p:ph type="ftr" sz="quarter" idx="11"/>
          </p:nvPr>
        </p:nvSpPr>
        <p:spPr>
          <a:xfrm>
            <a:off x="4038600" y="6356350"/>
            <a:ext cx="4114800" cy="365125"/>
          </a:xfrm>
          <a:prstGeom prst="rect">
            <a:avLst/>
          </a:prstGeom>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32F0E97D-A7CC-1E98-6F8B-B4A7C661D3C9}"/>
              </a:ext>
            </a:extLst>
          </p:cNvPr>
          <p:cNvSpPr>
            <a:spLocks noGrp="1"/>
          </p:cNvSpPr>
          <p:nvPr>
            <p:ph type="sldNum" sz="quarter" idx="12"/>
          </p:nvPr>
        </p:nvSpPr>
        <p:spPr/>
        <p:txBody>
          <a:bodyPr/>
          <a:lstStyle/>
          <a:p>
            <a:fld id="{7AB92949-D18F-C44D-BF83-C01A630B3BB4}" type="slidenum">
              <a:rPr kumimoji="1" lang="ja-JP" altLang="en-US" smtClean="0"/>
              <a:t>‹#›</a:t>
            </a:fld>
            <a:endParaRPr kumimoji="1" lang="ja-JP" altLang="en-US"/>
          </a:p>
        </p:txBody>
      </p:sp>
    </p:spTree>
    <p:extLst>
      <p:ext uri="{BB962C8B-B14F-4D97-AF65-F5344CB8AC3E}">
        <p14:creationId xmlns:p14="http://schemas.microsoft.com/office/powerpoint/2010/main" val="19150337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9B591C3-1CD5-7A82-6610-7766AECA8EF3}"/>
              </a:ext>
            </a:extLst>
          </p:cNvPr>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7196403F-6178-EAB8-1FD9-7DC8064C796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8FE38374-7968-D33D-B70F-19A23AB1203B}"/>
              </a:ext>
            </a:extLst>
          </p:cNvPr>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8A5EFF1C-7BF4-101D-2241-ADF568B7D47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0CD5FE7A-26B5-6E32-923A-8CC39783C616}"/>
              </a:ext>
            </a:extLst>
          </p:cNvPr>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4ABD7593-C0E4-8321-A1F8-39A3491051CF}"/>
              </a:ext>
            </a:extLst>
          </p:cNvPr>
          <p:cNvSpPr>
            <a:spLocks noGrp="1"/>
          </p:cNvSpPr>
          <p:nvPr>
            <p:ph type="dt" sz="half" idx="10"/>
          </p:nvPr>
        </p:nvSpPr>
        <p:spPr>
          <a:xfrm>
            <a:off x="838200" y="6356350"/>
            <a:ext cx="2743200" cy="365125"/>
          </a:xfrm>
          <a:prstGeom prst="rect">
            <a:avLst/>
          </a:prstGeom>
        </p:spPr>
        <p:txBody>
          <a:bodyPr/>
          <a:lstStyle/>
          <a:p>
            <a:fld id="{4BB8991B-A16F-054D-81EF-7ABB58DFBDC8}" type="datetimeFigureOut">
              <a:rPr kumimoji="1" lang="ja-JP" altLang="en-US" smtClean="0"/>
              <a:t>2023/6/29</a:t>
            </a:fld>
            <a:endParaRPr kumimoji="1" lang="ja-JP" altLang="en-US"/>
          </a:p>
        </p:txBody>
      </p:sp>
      <p:sp>
        <p:nvSpPr>
          <p:cNvPr id="8" name="フッター プレースホルダー 7">
            <a:extLst>
              <a:ext uri="{FF2B5EF4-FFF2-40B4-BE49-F238E27FC236}">
                <a16:creationId xmlns:a16="http://schemas.microsoft.com/office/drawing/2014/main" id="{DF481DA1-381B-D1F3-8113-30C33EA4AD1D}"/>
              </a:ext>
            </a:extLst>
          </p:cNvPr>
          <p:cNvSpPr>
            <a:spLocks noGrp="1"/>
          </p:cNvSpPr>
          <p:nvPr>
            <p:ph type="ftr" sz="quarter" idx="11"/>
          </p:nvPr>
        </p:nvSpPr>
        <p:spPr>
          <a:xfrm>
            <a:off x="4038600" y="6356350"/>
            <a:ext cx="4114800" cy="365125"/>
          </a:xfrm>
          <a:prstGeom prst="rect">
            <a:avLst/>
          </a:prstGeom>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FFAEB073-F829-44AF-9275-DD75E723D34D}"/>
              </a:ext>
            </a:extLst>
          </p:cNvPr>
          <p:cNvSpPr>
            <a:spLocks noGrp="1"/>
          </p:cNvSpPr>
          <p:nvPr>
            <p:ph type="sldNum" sz="quarter" idx="12"/>
          </p:nvPr>
        </p:nvSpPr>
        <p:spPr/>
        <p:txBody>
          <a:bodyPr/>
          <a:lstStyle/>
          <a:p>
            <a:fld id="{7AB92949-D18F-C44D-BF83-C01A630B3BB4}" type="slidenum">
              <a:rPr kumimoji="1" lang="ja-JP" altLang="en-US" smtClean="0"/>
              <a:t>‹#›</a:t>
            </a:fld>
            <a:endParaRPr kumimoji="1" lang="ja-JP" altLang="en-US"/>
          </a:p>
        </p:txBody>
      </p:sp>
    </p:spTree>
    <p:extLst>
      <p:ext uri="{BB962C8B-B14F-4D97-AF65-F5344CB8AC3E}">
        <p14:creationId xmlns:p14="http://schemas.microsoft.com/office/powerpoint/2010/main" val="19266690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4B5F3A2-C601-A648-B5A1-2D07FF20F2D1}"/>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901CFD32-4BEE-BC58-A0EE-4DF50AAC1CAB}"/>
              </a:ext>
            </a:extLst>
          </p:cNvPr>
          <p:cNvSpPr>
            <a:spLocks noGrp="1"/>
          </p:cNvSpPr>
          <p:nvPr>
            <p:ph type="dt" sz="half" idx="10"/>
          </p:nvPr>
        </p:nvSpPr>
        <p:spPr>
          <a:xfrm>
            <a:off x="838200" y="6356350"/>
            <a:ext cx="2743200" cy="365125"/>
          </a:xfrm>
          <a:prstGeom prst="rect">
            <a:avLst/>
          </a:prstGeom>
        </p:spPr>
        <p:txBody>
          <a:bodyPr/>
          <a:lstStyle/>
          <a:p>
            <a:fld id="{4BB8991B-A16F-054D-81EF-7ABB58DFBDC8}" type="datetimeFigureOut">
              <a:rPr kumimoji="1" lang="ja-JP" altLang="en-US" smtClean="0"/>
              <a:t>2023/6/29</a:t>
            </a:fld>
            <a:endParaRPr kumimoji="1" lang="ja-JP" altLang="en-US"/>
          </a:p>
        </p:txBody>
      </p:sp>
      <p:sp>
        <p:nvSpPr>
          <p:cNvPr id="4" name="フッター プレースホルダー 3">
            <a:extLst>
              <a:ext uri="{FF2B5EF4-FFF2-40B4-BE49-F238E27FC236}">
                <a16:creationId xmlns:a16="http://schemas.microsoft.com/office/drawing/2014/main" id="{08C05B79-7C78-24F7-7F6F-35FCB1BA32D2}"/>
              </a:ext>
            </a:extLst>
          </p:cNvPr>
          <p:cNvSpPr>
            <a:spLocks noGrp="1"/>
          </p:cNvSpPr>
          <p:nvPr>
            <p:ph type="ftr" sz="quarter" idx="11"/>
          </p:nvPr>
        </p:nvSpPr>
        <p:spPr>
          <a:xfrm>
            <a:off x="4038600" y="6356350"/>
            <a:ext cx="4114800" cy="365125"/>
          </a:xfrm>
          <a:prstGeom prst="rect">
            <a:avLst/>
          </a:prstGeom>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9B2CA6BC-1F88-614F-D672-76ADEFCEFFCF}"/>
              </a:ext>
            </a:extLst>
          </p:cNvPr>
          <p:cNvSpPr>
            <a:spLocks noGrp="1"/>
          </p:cNvSpPr>
          <p:nvPr>
            <p:ph type="sldNum" sz="quarter" idx="12"/>
          </p:nvPr>
        </p:nvSpPr>
        <p:spPr/>
        <p:txBody>
          <a:bodyPr/>
          <a:lstStyle/>
          <a:p>
            <a:fld id="{7AB92949-D18F-C44D-BF83-C01A630B3BB4}" type="slidenum">
              <a:rPr kumimoji="1" lang="ja-JP" altLang="en-US" smtClean="0"/>
              <a:t>‹#›</a:t>
            </a:fld>
            <a:endParaRPr kumimoji="1" lang="ja-JP" altLang="en-US"/>
          </a:p>
        </p:txBody>
      </p:sp>
    </p:spTree>
    <p:extLst>
      <p:ext uri="{BB962C8B-B14F-4D97-AF65-F5344CB8AC3E}">
        <p14:creationId xmlns:p14="http://schemas.microsoft.com/office/powerpoint/2010/main" val="40246006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ABEF91EC-C085-8939-6DA5-E2740A4F43C5}"/>
              </a:ext>
            </a:extLst>
          </p:cNvPr>
          <p:cNvSpPr>
            <a:spLocks noGrp="1"/>
          </p:cNvSpPr>
          <p:nvPr>
            <p:ph type="dt" sz="half" idx="10"/>
          </p:nvPr>
        </p:nvSpPr>
        <p:spPr>
          <a:xfrm>
            <a:off x="838200" y="6356350"/>
            <a:ext cx="2743200" cy="365125"/>
          </a:xfrm>
          <a:prstGeom prst="rect">
            <a:avLst/>
          </a:prstGeom>
        </p:spPr>
        <p:txBody>
          <a:bodyPr/>
          <a:lstStyle/>
          <a:p>
            <a:fld id="{4BB8991B-A16F-054D-81EF-7ABB58DFBDC8}" type="datetimeFigureOut">
              <a:rPr kumimoji="1" lang="ja-JP" altLang="en-US" smtClean="0"/>
              <a:t>2023/6/29</a:t>
            </a:fld>
            <a:endParaRPr kumimoji="1" lang="ja-JP" altLang="en-US"/>
          </a:p>
        </p:txBody>
      </p:sp>
      <p:sp>
        <p:nvSpPr>
          <p:cNvPr id="3" name="フッター プレースホルダー 2">
            <a:extLst>
              <a:ext uri="{FF2B5EF4-FFF2-40B4-BE49-F238E27FC236}">
                <a16:creationId xmlns:a16="http://schemas.microsoft.com/office/drawing/2014/main" id="{68679ABF-9BDA-E7A1-0F38-7B7B04814C26}"/>
              </a:ext>
            </a:extLst>
          </p:cNvPr>
          <p:cNvSpPr>
            <a:spLocks noGrp="1"/>
          </p:cNvSpPr>
          <p:nvPr>
            <p:ph type="ftr" sz="quarter" idx="11"/>
          </p:nvPr>
        </p:nvSpPr>
        <p:spPr>
          <a:xfrm>
            <a:off x="4038600" y="6356350"/>
            <a:ext cx="4114800" cy="365125"/>
          </a:xfrm>
          <a:prstGeom prst="rect">
            <a:avLst/>
          </a:prstGeom>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9102203B-9757-1B04-EF56-8620636EE951}"/>
              </a:ext>
            </a:extLst>
          </p:cNvPr>
          <p:cNvSpPr>
            <a:spLocks noGrp="1"/>
          </p:cNvSpPr>
          <p:nvPr>
            <p:ph type="sldNum" sz="quarter" idx="12"/>
          </p:nvPr>
        </p:nvSpPr>
        <p:spPr/>
        <p:txBody>
          <a:bodyPr/>
          <a:lstStyle/>
          <a:p>
            <a:fld id="{7AB92949-D18F-C44D-BF83-C01A630B3BB4}" type="slidenum">
              <a:rPr kumimoji="1" lang="ja-JP" altLang="en-US" smtClean="0"/>
              <a:t>‹#›</a:t>
            </a:fld>
            <a:endParaRPr kumimoji="1" lang="ja-JP" altLang="en-US"/>
          </a:p>
        </p:txBody>
      </p:sp>
    </p:spTree>
    <p:extLst>
      <p:ext uri="{BB962C8B-B14F-4D97-AF65-F5344CB8AC3E}">
        <p14:creationId xmlns:p14="http://schemas.microsoft.com/office/powerpoint/2010/main" val="4406660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0FB47F4-0F6E-74AA-A8D2-FFF20A151216}"/>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DC3EAA29-62AB-082D-E3AA-C8015C7754A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4C73F959-6E68-BFC6-2FA6-8F70CB064AA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5AB15E60-7DDF-F970-CC62-9E0A966915D9}"/>
              </a:ext>
            </a:extLst>
          </p:cNvPr>
          <p:cNvSpPr>
            <a:spLocks noGrp="1"/>
          </p:cNvSpPr>
          <p:nvPr>
            <p:ph type="dt" sz="half" idx="10"/>
          </p:nvPr>
        </p:nvSpPr>
        <p:spPr>
          <a:xfrm>
            <a:off x="838200" y="6356350"/>
            <a:ext cx="2743200" cy="365125"/>
          </a:xfrm>
          <a:prstGeom prst="rect">
            <a:avLst/>
          </a:prstGeom>
        </p:spPr>
        <p:txBody>
          <a:bodyPr/>
          <a:lstStyle/>
          <a:p>
            <a:fld id="{4BB8991B-A16F-054D-81EF-7ABB58DFBDC8}" type="datetimeFigureOut">
              <a:rPr kumimoji="1" lang="ja-JP" altLang="en-US" smtClean="0"/>
              <a:t>2023/6/29</a:t>
            </a:fld>
            <a:endParaRPr kumimoji="1" lang="ja-JP" altLang="en-US"/>
          </a:p>
        </p:txBody>
      </p:sp>
      <p:sp>
        <p:nvSpPr>
          <p:cNvPr id="6" name="フッター プレースホルダー 5">
            <a:extLst>
              <a:ext uri="{FF2B5EF4-FFF2-40B4-BE49-F238E27FC236}">
                <a16:creationId xmlns:a16="http://schemas.microsoft.com/office/drawing/2014/main" id="{6FA8BECC-97DA-16A7-9FE2-420CEAFFB924}"/>
              </a:ext>
            </a:extLst>
          </p:cNvPr>
          <p:cNvSpPr>
            <a:spLocks noGrp="1"/>
          </p:cNvSpPr>
          <p:nvPr>
            <p:ph type="ftr" sz="quarter" idx="11"/>
          </p:nvPr>
        </p:nvSpPr>
        <p:spPr>
          <a:xfrm>
            <a:off x="4038600" y="6356350"/>
            <a:ext cx="4114800" cy="365125"/>
          </a:xfrm>
          <a:prstGeom prst="rect">
            <a:avLst/>
          </a:prstGeom>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A6E281A7-918E-A293-B200-47DBA059FEF4}"/>
              </a:ext>
            </a:extLst>
          </p:cNvPr>
          <p:cNvSpPr>
            <a:spLocks noGrp="1"/>
          </p:cNvSpPr>
          <p:nvPr>
            <p:ph type="sldNum" sz="quarter" idx="12"/>
          </p:nvPr>
        </p:nvSpPr>
        <p:spPr/>
        <p:txBody>
          <a:bodyPr/>
          <a:lstStyle/>
          <a:p>
            <a:fld id="{7AB92949-D18F-C44D-BF83-C01A630B3BB4}" type="slidenum">
              <a:rPr kumimoji="1" lang="ja-JP" altLang="en-US" smtClean="0"/>
              <a:t>‹#›</a:t>
            </a:fld>
            <a:endParaRPr kumimoji="1" lang="ja-JP" altLang="en-US"/>
          </a:p>
        </p:txBody>
      </p:sp>
    </p:spTree>
    <p:extLst>
      <p:ext uri="{BB962C8B-B14F-4D97-AF65-F5344CB8AC3E}">
        <p14:creationId xmlns:p14="http://schemas.microsoft.com/office/powerpoint/2010/main" val="19229919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2FB09E4-1F35-1B68-8F66-266D0664949C}"/>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65066528-EF58-2C8F-C65B-E4275A9F727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id="{1257B38F-0B7C-414C-7BDA-3E860C028F2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41693759-1DA9-29DA-77E2-62D1E0F8948D}"/>
              </a:ext>
            </a:extLst>
          </p:cNvPr>
          <p:cNvSpPr>
            <a:spLocks noGrp="1"/>
          </p:cNvSpPr>
          <p:nvPr>
            <p:ph type="dt" sz="half" idx="10"/>
          </p:nvPr>
        </p:nvSpPr>
        <p:spPr>
          <a:xfrm>
            <a:off x="838200" y="6356350"/>
            <a:ext cx="2743200" cy="365125"/>
          </a:xfrm>
          <a:prstGeom prst="rect">
            <a:avLst/>
          </a:prstGeom>
        </p:spPr>
        <p:txBody>
          <a:bodyPr/>
          <a:lstStyle/>
          <a:p>
            <a:fld id="{4BB8991B-A16F-054D-81EF-7ABB58DFBDC8}" type="datetimeFigureOut">
              <a:rPr kumimoji="1" lang="ja-JP" altLang="en-US" smtClean="0"/>
              <a:t>2023/6/29</a:t>
            </a:fld>
            <a:endParaRPr kumimoji="1" lang="ja-JP" altLang="en-US"/>
          </a:p>
        </p:txBody>
      </p:sp>
      <p:sp>
        <p:nvSpPr>
          <p:cNvPr id="6" name="フッター プレースホルダー 5">
            <a:extLst>
              <a:ext uri="{FF2B5EF4-FFF2-40B4-BE49-F238E27FC236}">
                <a16:creationId xmlns:a16="http://schemas.microsoft.com/office/drawing/2014/main" id="{F0FA0A8D-E128-0924-28E6-229CF8B18690}"/>
              </a:ext>
            </a:extLst>
          </p:cNvPr>
          <p:cNvSpPr>
            <a:spLocks noGrp="1"/>
          </p:cNvSpPr>
          <p:nvPr>
            <p:ph type="ftr" sz="quarter" idx="11"/>
          </p:nvPr>
        </p:nvSpPr>
        <p:spPr>
          <a:xfrm>
            <a:off x="4038600" y="6356350"/>
            <a:ext cx="4114800" cy="365125"/>
          </a:xfrm>
          <a:prstGeom prst="rect">
            <a:avLst/>
          </a:prstGeom>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B5C12519-E230-0E55-2F15-0B5E40AE5C7D}"/>
              </a:ext>
            </a:extLst>
          </p:cNvPr>
          <p:cNvSpPr>
            <a:spLocks noGrp="1"/>
          </p:cNvSpPr>
          <p:nvPr>
            <p:ph type="sldNum" sz="quarter" idx="12"/>
          </p:nvPr>
        </p:nvSpPr>
        <p:spPr/>
        <p:txBody>
          <a:bodyPr/>
          <a:lstStyle/>
          <a:p>
            <a:fld id="{7AB92949-D18F-C44D-BF83-C01A630B3BB4}" type="slidenum">
              <a:rPr kumimoji="1" lang="ja-JP" altLang="en-US" smtClean="0"/>
              <a:t>‹#›</a:t>
            </a:fld>
            <a:endParaRPr kumimoji="1" lang="ja-JP" altLang="en-US"/>
          </a:p>
        </p:txBody>
      </p:sp>
    </p:spTree>
    <p:extLst>
      <p:ext uri="{BB962C8B-B14F-4D97-AF65-F5344CB8AC3E}">
        <p14:creationId xmlns:p14="http://schemas.microsoft.com/office/powerpoint/2010/main" val="42641824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コンテンツ プレースホルダー 4" descr="砂浜と海&#10;&#10;中程度の精度で自動的に生成された説明">
            <a:extLst>
              <a:ext uri="{FF2B5EF4-FFF2-40B4-BE49-F238E27FC236}">
                <a16:creationId xmlns:a16="http://schemas.microsoft.com/office/drawing/2014/main" id="{0DB5E56E-EFFC-AF32-0E49-046B668CA22B}"/>
              </a:ext>
            </a:extLst>
          </p:cNvPr>
          <p:cNvPicPr>
            <a:picLocks noChangeAspect="1"/>
          </p:cNvPicPr>
          <p:nvPr userDrawn="1"/>
        </p:nvPicPr>
        <p:blipFill rotWithShape="1">
          <a:blip r:embed="rId13"/>
          <a:srcRect l="2232" r="12718" b="2"/>
          <a:stretch/>
        </p:blipFill>
        <p:spPr>
          <a:xfrm>
            <a:off x="3522468" y="10"/>
            <a:ext cx="8669532" cy="6857990"/>
          </a:xfrm>
          <a:prstGeom prst="rect">
            <a:avLst/>
          </a:prstGeom>
        </p:spPr>
      </p:pic>
      <p:sp>
        <p:nvSpPr>
          <p:cNvPr id="8" name="正方形/長方形 7">
            <a:extLst>
              <a:ext uri="{FF2B5EF4-FFF2-40B4-BE49-F238E27FC236}">
                <a16:creationId xmlns:a16="http://schemas.microsoft.com/office/drawing/2014/main" id="{971F5508-A894-7F4A-30A0-563985500D21}"/>
              </a:ext>
            </a:extLst>
          </p:cNvPr>
          <p:cNvSpPr/>
          <p:nvPr userDrawn="1"/>
        </p:nvSpPr>
        <p:spPr>
          <a:xfrm>
            <a:off x="-2326" y="1"/>
            <a:ext cx="6068860" cy="6858000"/>
          </a:xfrm>
          <a:prstGeom prst="rect">
            <a:avLst/>
          </a:prstGeom>
          <a:gradFill flip="none" rotWithShape="1">
            <a:gsLst>
              <a:gs pos="0">
                <a:schemeClr val="bg1"/>
              </a:gs>
              <a:gs pos="78000">
                <a:schemeClr val="bg1"/>
              </a:gs>
              <a:gs pos="100000">
                <a:schemeClr val="accent2">
                  <a:tint val="23500"/>
                  <a:satMod val="160000"/>
                  <a:alpha val="0"/>
                </a:schemeClr>
              </a:gs>
            </a:gsLst>
            <a:lin ang="0" scaled="1"/>
            <a:tileRect/>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タイトル プレースホルダー 1">
            <a:extLst>
              <a:ext uri="{FF2B5EF4-FFF2-40B4-BE49-F238E27FC236}">
                <a16:creationId xmlns:a16="http://schemas.microsoft.com/office/drawing/2014/main" id="{559B47BF-82F4-8381-74A9-C4F821FE7394}"/>
              </a:ext>
            </a:extLst>
          </p:cNvPr>
          <p:cNvSpPr>
            <a:spLocks noGrp="1"/>
          </p:cNvSpPr>
          <p:nvPr>
            <p:ph type="title"/>
          </p:nvPr>
        </p:nvSpPr>
        <p:spPr>
          <a:xfrm>
            <a:off x="838200" y="365125"/>
            <a:ext cx="5838173"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6E1053C6-0C17-1FBD-42B6-CD78211A8D11}"/>
              </a:ext>
            </a:extLst>
          </p:cNvPr>
          <p:cNvSpPr>
            <a:spLocks noGrp="1"/>
          </p:cNvSpPr>
          <p:nvPr>
            <p:ph type="body" idx="1"/>
          </p:nvPr>
        </p:nvSpPr>
        <p:spPr>
          <a:xfrm>
            <a:off x="838200" y="1825625"/>
            <a:ext cx="4692041"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dirty="0"/>
              <a:t>2 </a:t>
            </a:r>
            <a:r>
              <a:rPr kumimoji="1" lang="ja-JP" altLang="en-US"/>
              <a:t>レベル</a:t>
            </a:r>
          </a:p>
          <a:p>
            <a:pPr lvl="2"/>
            <a:r>
              <a:rPr kumimoji="1" lang="ja-JP" altLang="en-US"/>
              <a:t>第 </a:t>
            </a:r>
            <a:r>
              <a:rPr kumimoji="1" lang="en-US" altLang="ja-JP" dirty="0"/>
              <a:t>3 </a:t>
            </a:r>
            <a:r>
              <a:rPr kumimoji="1" lang="ja-JP" altLang="en-US"/>
              <a:t>レベル</a:t>
            </a:r>
          </a:p>
          <a:p>
            <a:pPr lvl="3"/>
            <a:r>
              <a:rPr kumimoji="1" lang="ja-JP" altLang="en-US"/>
              <a:t>第 </a:t>
            </a:r>
            <a:r>
              <a:rPr kumimoji="1" lang="en-US" altLang="ja-JP" dirty="0"/>
              <a:t>4 </a:t>
            </a:r>
            <a:r>
              <a:rPr kumimoji="1" lang="ja-JP" altLang="en-US"/>
              <a:t>レベル</a:t>
            </a:r>
          </a:p>
          <a:p>
            <a:pPr lvl="4"/>
            <a:r>
              <a:rPr kumimoji="1" lang="ja-JP" altLang="en-US"/>
              <a:t>第 </a:t>
            </a:r>
            <a:r>
              <a:rPr kumimoji="1" lang="en-US" altLang="ja-JP" dirty="0"/>
              <a:t>5 </a:t>
            </a:r>
            <a:r>
              <a:rPr kumimoji="1" lang="ja-JP" altLang="en-US"/>
              <a:t>レベル</a:t>
            </a:r>
          </a:p>
        </p:txBody>
      </p:sp>
      <p:sp>
        <p:nvSpPr>
          <p:cNvPr id="6" name="スライド番号プレースホルダー 5">
            <a:extLst>
              <a:ext uri="{FF2B5EF4-FFF2-40B4-BE49-F238E27FC236}">
                <a16:creationId xmlns:a16="http://schemas.microsoft.com/office/drawing/2014/main" id="{789B5C4F-4FCA-6DB7-21E4-9A57C507DFD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AB92949-D18F-C44D-BF83-C01A630B3BB4}" type="slidenum">
              <a:rPr kumimoji="1" lang="ja-JP" altLang="en-US" smtClean="0"/>
              <a:t>‹#›</a:t>
            </a:fld>
            <a:endParaRPr kumimoji="1" lang="ja-JP" altLang="en-US"/>
          </a:p>
        </p:txBody>
      </p:sp>
    </p:spTree>
    <p:extLst>
      <p:ext uri="{BB962C8B-B14F-4D97-AF65-F5344CB8AC3E}">
        <p14:creationId xmlns:p14="http://schemas.microsoft.com/office/powerpoint/2010/main" val="8024256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package" Target="../embeddings/Microsoft_Word___.docx"/><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chrome-extension://efaidnbmnnnibpcajpcglclefindmkaj/https:/static1.squarespace.com/static/609ac87774485166f469138e/t/649c13e39f7db9749c1cc676/1687950330900/DS.pdf"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package" Target="../embeddings/Microsoft_Word___1.docx"/></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package" Target="../embeddings/Microsoft_Word___2.docx"/><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9AA72BD9-2C5A-4EDC-931F-5AA08EACA0F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コンテンツ プレースホルダー 4" descr="砂浜と海&#10;&#10;中程度の精度で自動的に生成された説明">
            <a:extLst>
              <a:ext uri="{FF2B5EF4-FFF2-40B4-BE49-F238E27FC236}">
                <a16:creationId xmlns:a16="http://schemas.microsoft.com/office/drawing/2014/main" id="{4655C51F-4B23-4786-3B43-CF74B98BD775}"/>
              </a:ext>
            </a:extLst>
          </p:cNvPr>
          <p:cNvPicPr>
            <a:picLocks noChangeAspect="1"/>
          </p:cNvPicPr>
          <p:nvPr/>
        </p:nvPicPr>
        <p:blipFill rotWithShape="1">
          <a:blip r:embed="rId3"/>
          <a:srcRect l="14938" r="2" b="2"/>
          <a:stretch/>
        </p:blipFill>
        <p:spPr>
          <a:xfrm>
            <a:off x="3522468" y="10"/>
            <a:ext cx="8669532" cy="6857990"/>
          </a:xfrm>
          <a:prstGeom prst="rect">
            <a:avLst/>
          </a:prstGeom>
        </p:spPr>
      </p:pic>
      <p:sp>
        <p:nvSpPr>
          <p:cNvPr id="14" name="Rectangle 13">
            <a:extLst>
              <a:ext uri="{FF2B5EF4-FFF2-40B4-BE49-F238E27FC236}">
                <a16:creationId xmlns:a16="http://schemas.microsoft.com/office/drawing/2014/main" id="{DD3981AC-7B61-4947-BCF3-F7AA7FA385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9756601" cy="6858000"/>
          </a:xfrm>
          <a:prstGeom prst="rect">
            <a:avLst/>
          </a:prstGeom>
          <a:gradFill>
            <a:gsLst>
              <a:gs pos="58000">
                <a:schemeClr val="tx1"/>
              </a:gs>
              <a:gs pos="35000">
                <a:schemeClr val="tx1">
                  <a:alpha val="78000"/>
                </a:schemeClr>
              </a:gs>
              <a:gs pos="19000">
                <a:schemeClr val="tx1">
                  <a:alpha val="38000"/>
                </a:schemeClr>
              </a:gs>
              <a:gs pos="0">
                <a:schemeClr val="tx1">
                  <a:alpha val="0"/>
                </a:schemeClr>
              </a:gs>
              <a:gs pos="100000">
                <a:schemeClr val="tx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タイトル 1">
            <a:extLst>
              <a:ext uri="{FF2B5EF4-FFF2-40B4-BE49-F238E27FC236}">
                <a16:creationId xmlns:a16="http://schemas.microsoft.com/office/drawing/2014/main" id="{CC865733-57F2-DD81-8968-D1DBBD622C51}"/>
              </a:ext>
            </a:extLst>
          </p:cNvPr>
          <p:cNvSpPr>
            <a:spLocks noGrp="1"/>
          </p:cNvSpPr>
          <p:nvPr>
            <p:ph type="title"/>
          </p:nvPr>
        </p:nvSpPr>
        <p:spPr>
          <a:xfrm>
            <a:off x="371094" y="916687"/>
            <a:ext cx="6807472" cy="1369313"/>
          </a:xfrm>
        </p:spPr>
        <p:txBody>
          <a:bodyPr anchor="b">
            <a:normAutofit/>
          </a:bodyPr>
          <a:lstStyle/>
          <a:p>
            <a:r>
              <a:rPr kumimoji="1" lang="en-US" altLang="ja-JP" b="1" dirty="0">
                <a:solidFill>
                  <a:schemeClr val="bg1"/>
                </a:solidFill>
              </a:rPr>
              <a:t>IRPS 2023 </a:t>
            </a:r>
            <a:br>
              <a:rPr kumimoji="1" lang="en-US" altLang="ja-JP" b="1" dirty="0">
                <a:solidFill>
                  <a:schemeClr val="bg1"/>
                </a:solidFill>
              </a:rPr>
            </a:br>
            <a:r>
              <a:rPr kumimoji="1" lang="en-US" altLang="ja-JP" b="1" dirty="0">
                <a:solidFill>
                  <a:schemeClr val="bg1"/>
                </a:solidFill>
              </a:rPr>
              <a:t>Workshop Summary</a:t>
            </a:r>
            <a:endParaRPr kumimoji="1" lang="ja-JP" altLang="en-US" b="1">
              <a:solidFill>
                <a:schemeClr val="bg1"/>
              </a:solidFill>
            </a:endParaRPr>
          </a:p>
        </p:txBody>
      </p:sp>
      <p:sp>
        <p:nvSpPr>
          <p:cNvPr id="16" name="Rectangle 15">
            <a:extLst>
              <a:ext uri="{FF2B5EF4-FFF2-40B4-BE49-F238E27FC236}">
                <a16:creationId xmlns:a16="http://schemas.microsoft.com/office/drawing/2014/main" id="{55D4142C-5077-457F-A6AD-3FECFDB396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662559" y="605790"/>
            <a:ext cx="73152" cy="54864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18" name="Rectangle 17">
            <a:extLst>
              <a:ext uri="{FF2B5EF4-FFF2-40B4-BE49-F238E27FC236}">
                <a16:creationId xmlns:a16="http://schemas.microsoft.com/office/drawing/2014/main" id="{7A5F0580-5EE9-419F-96EE-B6529EF6E7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8244" y="2443480"/>
            <a:ext cx="3300984" cy="9144"/>
          </a:xfrm>
          <a:prstGeom prst="rect">
            <a:avLst/>
          </a:prstGeom>
          <a:solidFill>
            <a:schemeClr val="tx1"/>
          </a:solidFill>
          <a:ln w="3175">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7" name="コンテンツ プレースホルダー 6" descr="スーツを着た男性&#10;&#10;自動的に生成された説明">
            <a:extLst>
              <a:ext uri="{FF2B5EF4-FFF2-40B4-BE49-F238E27FC236}">
                <a16:creationId xmlns:a16="http://schemas.microsoft.com/office/drawing/2014/main" id="{1EC77036-993C-C8EF-E167-810EF5EF40BC}"/>
              </a:ext>
            </a:extLst>
          </p:cNvPr>
          <p:cNvPicPr>
            <a:picLocks noGrp="1" noChangeAspect="1"/>
          </p:cNvPicPr>
          <p:nvPr>
            <p:ph idx="1"/>
          </p:nvPr>
        </p:nvPicPr>
        <p:blipFill>
          <a:blip r:embed="rId4"/>
          <a:stretch>
            <a:fillRect/>
          </a:stretch>
        </p:blipFill>
        <p:spPr>
          <a:xfrm>
            <a:off x="827087" y="3057525"/>
            <a:ext cx="2527300" cy="2527300"/>
          </a:xfrm>
        </p:spPr>
      </p:pic>
      <p:sp>
        <p:nvSpPr>
          <p:cNvPr id="8" name="テキスト ボックス 7">
            <a:extLst>
              <a:ext uri="{FF2B5EF4-FFF2-40B4-BE49-F238E27FC236}">
                <a16:creationId xmlns:a16="http://schemas.microsoft.com/office/drawing/2014/main" id="{94736DBC-2739-3611-C34A-D17D7BC570EA}"/>
              </a:ext>
            </a:extLst>
          </p:cNvPr>
          <p:cNvSpPr txBox="1"/>
          <p:nvPr/>
        </p:nvSpPr>
        <p:spPr>
          <a:xfrm>
            <a:off x="820914" y="5696712"/>
            <a:ext cx="2478564" cy="646331"/>
          </a:xfrm>
          <a:prstGeom prst="rect">
            <a:avLst/>
          </a:prstGeom>
          <a:noFill/>
        </p:spPr>
        <p:txBody>
          <a:bodyPr wrap="none" rtlCol="0">
            <a:spAutoFit/>
          </a:bodyPr>
          <a:lstStyle/>
          <a:p>
            <a:r>
              <a:rPr kumimoji="1" lang="en-US" altLang="ja-JP" dirty="0">
                <a:solidFill>
                  <a:schemeClr val="bg1"/>
                </a:solidFill>
              </a:rPr>
              <a:t>Workshop Chair</a:t>
            </a:r>
          </a:p>
          <a:p>
            <a:r>
              <a:rPr lang="en-US" altLang="ja-JP" dirty="0">
                <a:solidFill>
                  <a:schemeClr val="bg1"/>
                </a:solidFill>
              </a:rPr>
              <a:t>Amr </a:t>
            </a:r>
            <a:r>
              <a:rPr lang="en-US" altLang="ja-JP" dirty="0" err="1">
                <a:solidFill>
                  <a:schemeClr val="bg1"/>
                </a:solidFill>
              </a:rPr>
              <a:t>Haggag</a:t>
            </a:r>
            <a:r>
              <a:rPr lang="en-US" altLang="ja-JP" dirty="0">
                <a:solidFill>
                  <a:schemeClr val="bg1"/>
                </a:solidFill>
              </a:rPr>
              <a:t> (Google)</a:t>
            </a:r>
            <a:endParaRPr kumimoji="1" lang="ja-JP" altLang="en-US">
              <a:solidFill>
                <a:schemeClr val="bg1"/>
              </a:solidFill>
            </a:endParaRPr>
          </a:p>
        </p:txBody>
      </p:sp>
    </p:spTree>
    <p:extLst>
      <p:ext uri="{BB962C8B-B14F-4D97-AF65-F5344CB8AC3E}">
        <p14:creationId xmlns:p14="http://schemas.microsoft.com/office/powerpoint/2010/main" val="6507167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245A280-A5FC-F851-2D0D-AF347A48D92C}"/>
              </a:ext>
            </a:extLst>
          </p:cNvPr>
          <p:cNvSpPr>
            <a:spLocks noGrp="1"/>
          </p:cNvSpPr>
          <p:nvPr>
            <p:ph type="title"/>
          </p:nvPr>
        </p:nvSpPr>
        <p:spPr>
          <a:xfrm>
            <a:off x="257827" y="246128"/>
            <a:ext cx="6087217" cy="1325563"/>
          </a:xfrm>
        </p:spPr>
        <p:txBody>
          <a:bodyPr>
            <a:noAutofit/>
          </a:bodyPr>
          <a:lstStyle/>
          <a:p>
            <a:r>
              <a:rPr kumimoji="1" lang="en" altLang="ja-JP" sz="2400" dirty="0"/>
              <a:t>(WS10) Data Center Semiconductor Field Failures Survey</a:t>
            </a:r>
            <a:endParaRPr kumimoji="1" lang="ja-JP" altLang="en-US" sz="2400"/>
          </a:p>
        </p:txBody>
      </p:sp>
      <p:sp>
        <p:nvSpPr>
          <p:cNvPr id="3" name="コンテンツ プレースホルダー 2">
            <a:extLst>
              <a:ext uri="{FF2B5EF4-FFF2-40B4-BE49-F238E27FC236}">
                <a16:creationId xmlns:a16="http://schemas.microsoft.com/office/drawing/2014/main" id="{1C9D71FB-7649-AD7C-F503-29493E012877}"/>
              </a:ext>
            </a:extLst>
          </p:cNvPr>
          <p:cNvSpPr>
            <a:spLocks noGrp="1"/>
          </p:cNvSpPr>
          <p:nvPr>
            <p:ph idx="1"/>
          </p:nvPr>
        </p:nvSpPr>
        <p:spPr>
          <a:xfrm>
            <a:off x="355948" y="1669050"/>
            <a:ext cx="3602277" cy="4351338"/>
          </a:xfrm>
        </p:spPr>
        <p:txBody>
          <a:bodyPr>
            <a:normAutofit/>
          </a:bodyPr>
          <a:lstStyle/>
          <a:p>
            <a:r>
              <a:rPr kumimoji="1" lang="en" altLang="ja-JP" sz="2000" dirty="0"/>
              <a:t>Chair</a:t>
            </a:r>
          </a:p>
          <a:p>
            <a:pPr lvl="1"/>
            <a:r>
              <a:rPr kumimoji="1" lang="en" altLang="ja-JP" sz="1600" dirty="0"/>
              <a:t>C. Liang (AWS)</a:t>
            </a:r>
          </a:p>
          <a:p>
            <a:pPr lvl="1"/>
            <a:r>
              <a:rPr kumimoji="1" lang="en" altLang="ja-JP" sz="1600" dirty="0"/>
              <a:t>E. Carrion (Google cloud)</a:t>
            </a:r>
            <a:endParaRPr kumimoji="1" lang="ja-JP" altLang="en-US" sz="2000"/>
          </a:p>
        </p:txBody>
      </p:sp>
      <p:cxnSp>
        <p:nvCxnSpPr>
          <p:cNvPr id="5" name="直線コネクタ 4">
            <a:extLst>
              <a:ext uri="{FF2B5EF4-FFF2-40B4-BE49-F238E27FC236}">
                <a16:creationId xmlns:a16="http://schemas.microsoft.com/office/drawing/2014/main" id="{933CF0CA-AD87-1D27-593A-51D12139A6CD}"/>
              </a:ext>
            </a:extLst>
          </p:cNvPr>
          <p:cNvCxnSpPr/>
          <p:nvPr/>
        </p:nvCxnSpPr>
        <p:spPr>
          <a:xfrm>
            <a:off x="306888" y="1271392"/>
            <a:ext cx="6400800"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8" name="Content Placeholder 8">
            <a:extLst>
              <a:ext uri="{FF2B5EF4-FFF2-40B4-BE49-F238E27FC236}">
                <a16:creationId xmlns:a16="http://schemas.microsoft.com/office/drawing/2014/main" id="{1789BB30-97E0-6A4D-CCEA-161D706728CC}"/>
              </a:ext>
            </a:extLst>
          </p:cNvPr>
          <p:cNvSpPr txBox="1">
            <a:spLocks/>
          </p:cNvSpPr>
          <p:nvPr/>
        </p:nvSpPr>
        <p:spPr>
          <a:xfrm>
            <a:off x="3522467" y="1895707"/>
            <a:ext cx="8546359" cy="4351335"/>
          </a:xfrm>
          <a:prstGeom prst="rect">
            <a:avLst/>
          </a:prstGeom>
          <a:solidFill>
            <a:schemeClr val="accent1">
              <a:alpha val="77523"/>
            </a:schemeClr>
          </a:solidFill>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r>
              <a:rPr lang="en" altLang="ja-JP" sz="1600" dirty="0">
                <a:solidFill>
                  <a:schemeClr val="bg1"/>
                </a:solidFill>
                <a:latin typeface="Poppins" pitchFamily="2" charset="0"/>
              </a:rPr>
              <a:t>Summary</a:t>
            </a:r>
          </a:p>
          <a:p>
            <a:pPr lvl="1" algn="just"/>
            <a:r>
              <a:rPr lang="en" altLang="ja-JP" sz="1800" dirty="0">
                <a:solidFill>
                  <a:schemeClr val="bg1"/>
                </a:solidFill>
                <a:latin typeface="Poppins" pitchFamily="2" charset="0"/>
              </a:rPr>
              <a:t>In summary, WS10 (data center semiconductor failure survey) attracted approximately 19 professionals for an extensive discussion. These sessions emphasized the importance of close collaboration between semiconductor vendor reliability teams and data center reliability teams. This collaboration is essential to effectively identify and address new failure mechanisms and quality issues, especially on CPU, DRAM and SSD. Additionally, there is a need for enhanced EDA (Electronic Design Automation) tools and workflows to improve test and stress coverage. Furthermore, clear communication of workload and usage conditions is crucial for both suppliers and customers to conduct reliable testing. Vendors and CSPs showed great willingness to collaborate and stressed the importance of sharing telemetry data. It is worth noting that mitigating the challenges posed by silent data corruption caused by terrestrial radiation remains a significant focus area in this domain.</a:t>
            </a:r>
          </a:p>
        </p:txBody>
      </p:sp>
    </p:spTree>
    <p:extLst>
      <p:ext uri="{BB962C8B-B14F-4D97-AF65-F5344CB8AC3E}">
        <p14:creationId xmlns:p14="http://schemas.microsoft.com/office/powerpoint/2010/main" val="25867563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245A280-A5FC-F851-2D0D-AF347A48D92C}"/>
              </a:ext>
            </a:extLst>
          </p:cNvPr>
          <p:cNvSpPr>
            <a:spLocks noGrp="1"/>
          </p:cNvSpPr>
          <p:nvPr>
            <p:ph type="title"/>
          </p:nvPr>
        </p:nvSpPr>
        <p:spPr>
          <a:xfrm>
            <a:off x="257827" y="246128"/>
            <a:ext cx="6550069" cy="1325563"/>
          </a:xfrm>
        </p:spPr>
        <p:txBody>
          <a:bodyPr>
            <a:noAutofit/>
          </a:bodyPr>
          <a:lstStyle/>
          <a:p>
            <a:r>
              <a:rPr kumimoji="1" lang="en" altLang="ja-JP" sz="2400" b="1" dirty="0"/>
              <a:t>(WS1) </a:t>
            </a:r>
            <a:r>
              <a:rPr kumimoji="1" lang="en" altLang="ja-JP" sz="2400" dirty="0"/>
              <a:t>FEOL/MOL Reliability - Can we maintain the same Vmax specs despite scaling?</a:t>
            </a:r>
            <a:endParaRPr kumimoji="1" lang="ja-JP" altLang="en-US" sz="2400"/>
          </a:p>
        </p:txBody>
      </p:sp>
      <p:sp>
        <p:nvSpPr>
          <p:cNvPr id="3" name="コンテンツ プレースホルダー 2">
            <a:extLst>
              <a:ext uri="{FF2B5EF4-FFF2-40B4-BE49-F238E27FC236}">
                <a16:creationId xmlns:a16="http://schemas.microsoft.com/office/drawing/2014/main" id="{1C9D71FB-7649-AD7C-F503-29493E012877}"/>
              </a:ext>
            </a:extLst>
          </p:cNvPr>
          <p:cNvSpPr>
            <a:spLocks noGrp="1"/>
          </p:cNvSpPr>
          <p:nvPr>
            <p:ph idx="1"/>
          </p:nvPr>
        </p:nvSpPr>
        <p:spPr>
          <a:xfrm>
            <a:off x="355948" y="1669050"/>
            <a:ext cx="3602277" cy="4351338"/>
          </a:xfrm>
        </p:spPr>
        <p:txBody>
          <a:bodyPr>
            <a:normAutofit/>
          </a:bodyPr>
          <a:lstStyle/>
          <a:p>
            <a:r>
              <a:rPr kumimoji="1" lang="en" altLang="ja-JP" sz="2000" dirty="0"/>
              <a:t>Chair</a:t>
            </a:r>
          </a:p>
          <a:p>
            <a:pPr lvl="1"/>
            <a:r>
              <a:rPr kumimoji="1" lang="en" altLang="ja-JP" sz="1800" dirty="0"/>
              <a:t>P. Liao (TSMC)</a:t>
            </a:r>
          </a:p>
          <a:p>
            <a:pPr lvl="1"/>
            <a:r>
              <a:rPr kumimoji="1" lang="en" altLang="ja-JP" sz="1800" dirty="0"/>
              <a:t>B. Weir (Broadcom)</a:t>
            </a:r>
          </a:p>
          <a:p>
            <a:endParaRPr kumimoji="1" lang="en" altLang="ja-JP" sz="2000" dirty="0"/>
          </a:p>
          <a:p>
            <a:endParaRPr kumimoji="1" lang="ja-JP" altLang="en-US" sz="2000"/>
          </a:p>
        </p:txBody>
      </p:sp>
      <p:cxnSp>
        <p:nvCxnSpPr>
          <p:cNvPr id="5" name="直線コネクタ 4">
            <a:extLst>
              <a:ext uri="{FF2B5EF4-FFF2-40B4-BE49-F238E27FC236}">
                <a16:creationId xmlns:a16="http://schemas.microsoft.com/office/drawing/2014/main" id="{933CF0CA-AD87-1D27-593A-51D12139A6CD}"/>
              </a:ext>
            </a:extLst>
          </p:cNvPr>
          <p:cNvCxnSpPr/>
          <p:nvPr/>
        </p:nvCxnSpPr>
        <p:spPr>
          <a:xfrm>
            <a:off x="306888" y="1271392"/>
            <a:ext cx="6400800"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8" name="Content Placeholder 8">
            <a:extLst>
              <a:ext uri="{FF2B5EF4-FFF2-40B4-BE49-F238E27FC236}">
                <a16:creationId xmlns:a16="http://schemas.microsoft.com/office/drawing/2014/main" id="{1789BB30-97E0-6A4D-CCEA-161D706728CC}"/>
              </a:ext>
            </a:extLst>
          </p:cNvPr>
          <p:cNvSpPr txBox="1">
            <a:spLocks/>
          </p:cNvSpPr>
          <p:nvPr/>
        </p:nvSpPr>
        <p:spPr>
          <a:xfrm>
            <a:off x="3522468" y="2718054"/>
            <a:ext cx="8426516" cy="3680028"/>
          </a:xfrm>
          <a:prstGeom prst="rect">
            <a:avLst/>
          </a:prstGeom>
          <a:solidFill>
            <a:schemeClr val="accent1">
              <a:alpha val="77523"/>
            </a:schemeClr>
          </a:solidFill>
        </p:spPr>
        <p:txBody>
          <a:bodyPr vert="horz" lIns="91440" tIns="45720" rIns="91440" bIns="45720" rtlCol="0" anchor="t">
            <a:normAutofit fontScale="925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r>
              <a:rPr lang="en" altLang="ja-JP" sz="2400" dirty="0">
                <a:solidFill>
                  <a:schemeClr val="bg1"/>
                </a:solidFill>
                <a:latin typeface="Poppins" pitchFamily="2" charset="0"/>
              </a:rPr>
              <a:t>Summary</a:t>
            </a:r>
          </a:p>
          <a:p>
            <a:pPr lvl="1"/>
            <a:r>
              <a:rPr lang="en" altLang="ja-JP" b="1" i="0" dirty="0">
                <a:solidFill>
                  <a:schemeClr val="bg1"/>
                </a:solidFill>
                <a:effectLst/>
                <a:latin typeface="Calibri" panose="020F0502020204030204" pitchFamily="34" charset="0"/>
              </a:rPr>
              <a:t>43% people thought that “meet reliability specifications” will be the hardest to reach for future technology generations, and 55% people agreed we still need to maintain the same Vmax for performance improvement. Among those critical scaling factors, 42% people suggested Tox scaling have the greatest impact on Vmax, following by process variations and process defects control difficulty with scaling. Furthermore, 50% people believed FEOL gate bias TDDB/SILC will limited Vmax as scaling proceeds. In the last, we have 59% person agreed “design technology co-optimization solution” can provide the most helpful opportunity to sustain reliability Vmax performance.</a:t>
            </a:r>
            <a:endParaRPr lang="en-US" sz="2800" dirty="0">
              <a:solidFill>
                <a:schemeClr val="bg1"/>
              </a:solidFill>
            </a:endParaRPr>
          </a:p>
        </p:txBody>
      </p:sp>
    </p:spTree>
    <p:extLst>
      <p:ext uri="{BB962C8B-B14F-4D97-AF65-F5344CB8AC3E}">
        <p14:creationId xmlns:p14="http://schemas.microsoft.com/office/powerpoint/2010/main" val="41393370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245A280-A5FC-F851-2D0D-AF347A48D92C}"/>
              </a:ext>
            </a:extLst>
          </p:cNvPr>
          <p:cNvSpPr>
            <a:spLocks noGrp="1"/>
          </p:cNvSpPr>
          <p:nvPr>
            <p:ph type="title"/>
          </p:nvPr>
        </p:nvSpPr>
        <p:spPr>
          <a:xfrm>
            <a:off x="257827" y="246128"/>
            <a:ext cx="6550069" cy="1325563"/>
          </a:xfrm>
        </p:spPr>
        <p:txBody>
          <a:bodyPr>
            <a:noAutofit/>
          </a:bodyPr>
          <a:lstStyle/>
          <a:p>
            <a:r>
              <a:rPr kumimoji="1" lang="en" altLang="ja-JP" sz="2400" dirty="0"/>
              <a:t>(WS2) </a:t>
            </a:r>
            <a:r>
              <a:rPr kumimoji="1" lang="en" altLang="ja-JP" sz="2400" b="1" dirty="0"/>
              <a:t>BEOL Reliability - Can we maintain same </a:t>
            </a:r>
            <a:r>
              <a:rPr kumimoji="1" lang="en" altLang="ja-JP" sz="2400" b="1" dirty="0" err="1"/>
              <a:t>Jmax</a:t>
            </a:r>
            <a:r>
              <a:rPr kumimoji="1" lang="en" altLang="ja-JP" sz="2400" b="1" dirty="0"/>
              <a:t> specs with new materials?</a:t>
            </a:r>
            <a:endParaRPr kumimoji="1" lang="ja-JP" altLang="en-US" sz="2400"/>
          </a:p>
        </p:txBody>
      </p:sp>
      <p:sp>
        <p:nvSpPr>
          <p:cNvPr id="3" name="コンテンツ プレースホルダー 2">
            <a:extLst>
              <a:ext uri="{FF2B5EF4-FFF2-40B4-BE49-F238E27FC236}">
                <a16:creationId xmlns:a16="http://schemas.microsoft.com/office/drawing/2014/main" id="{1C9D71FB-7649-AD7C-F503-29493E012877}"/>
              </a:ext>
            </a:extLst>
          </p:cNvPr>
          <p:cNvSpPr>
            <a:spLocks noGrp="1"/>
          </p:cNvSpPr>
          <p:nvPr>
            <p:ph idx="1"/>
          </p:nvPr>
        </p:nvSpPr>
        <p:spPr>
          <a:xfrm>
            <a:off x="355948" y="1669050"/>
            <a:ext cx="3602277" cy="4351338"/>
          </a:xfrm>
        </p:spPr>
        <p:txBody>
          <a:bodyPr>
            <a:normAutofit/>
          </a:bodyPr>
          <a:lstStyle/>
          <a:p>
            <a:r>
              <a:rPr kumimoji="1" lang="en" altLang="ja-JP" sz="2000" dirty="0"/>
              <a:t>Chair</a:t>
            </a:r>
          </a:p>
          <a:p>
            <a:pPr lvl="1"/>
            <a:r>
              <a:rPr kumimoji="1" lang="en" altLang="ja-JP" sz="1600" dirty="0"/>
              <a:t>I. </a:t>
            </a:r>
            <a:r>
              <a:rPr kumimoji="1" lang="en" altLang="ja-JP" sz="1600" dirty="0" err="1"/>
              <a:t>Ciofi</a:t>
            </a:r>
            <a:r>
              <a:rPr kumimoji="1" lang="en" altLang="ja-JP" sz="1600" dirty="0"/>
              <a:t> </a:t>
            </a:r>
            <a:r>
              <a:rPr kumimoji="1" lang="ja-JP" altLang="en" sz="1600"/>
              <a:t>（</a:t>
            </a:r>
            <a:r>
              <a:rPr kumimoji="1" lang="en" altLang="ja-JP" sz="1600" dirty="0"/>
              <a:t>IMEC)</a:t>
            </a:r>
          </a:p>
          <a:p>
            <a:pPr lvl="1"/>
            <a:r>
              <a:rPr kumimoji="1" lang="en" altLang="ja-JP" sz="1600" dirty="0"/>
              <a:t>R. Kasim (Intel)</a:t>
            </a:r>
          </a:p>
          <a:p>
            <a:r>
              <a:rPr lang="en" altLang="ja-JP" sz="2000" dirty="0"/>
              <a:t>Detail</a:t>
            </a:r>
            <a:endParaRPr kumimoji="1" lang="en" altLang="ja-JP" sz="2000" dirty="0"/>
          </a:p>
          <a:p>
            <a:endParaRPr kumimoji="1" lang="en" altLang="ja-JP" sz="2000" dirty="0"/>
          </a:p>
          <a:p>
            <a:endParaRPr kumimoji="1" lang="en" altLang="ja-JP" sz="2000" dirty="0"/>
          </a:p>
          <a:p>
            <a:endParaRPr kumimoji="1" lang="ja-JP" altLang="en-US" sz="2000"/>
          </a:p>
        </p:txBody>
      </p:sp>
      <p:cxnSp>
        <p:nvCxnSpPr>
          <p:cNvPr id="5" name="直線コネクタ 4">
            <a:extLst>
              <a:ext uri="{FF2B5EF4-FFF2-40B4-BE49-F238E27FC236}">
                <a16:creationId xmlns:a16="http://schemas.microsoft.com/office/drawing/2014/main" id="{933CF0CA-AD87-1D27-593A-51D12139A6CD}"/>
              </a:ext>
            </a:extLst>
          </p:cNvPr>
          <p:cNvCxnSpPr/>
          <p:nvPr/>
        </p:nvCxnSpPr>
        <p:spPr>
          <a:xfrm>
            <a:off x="306888" y="1271392"/>
            <a:ext cx="6400800"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8" name="Content Placeholder 8">
            <a:extLst>
              <a:ext uri="{FF2B5EF4-FFF2-40B4-BE49-F238E27FC236}">
                <a16:creationId xmlns:a16="http://schemas.microsoft.com/office/drawing/2014/main" id="{1789BB30-97E0-6A4D-CCEA-161D706728CC}"/>
              </a:ext>
            </a:extLst>
          </p:cNvPr>
          <p:cNvSpPr txBox="1">
            <a:spLocks/>
          </p:cNvSpPr>
          <p:nvPr/>
        </p:nvSpPr>
        <p:spPr>
          <a:xfrm>
            <a:off x="3522467" y="2718053"/>
            <a:ext cx="8546359" cy="3983371"/>
          </a:xfrm>
          <a:prstGeom prst="rect">
            <a:avLst/>
          </a:prstGeom>
          <a:solidFill>
            <a:schemeClr val="accent1">
              <a:alpha val="77523"/>
            </a:schemeClr>
          </a:solidFill>
        </p:spPr>
        <p:txBody>
          <a:bodyPr vert="horz" lIns="91440" tIns="45720" rIns="91440" bIns="45720" rtlCol="0" anchor="t">
            <a:normAutofit fontScale="925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r>
              <a:rPr lang="en" altLang="ja-JP" sz="1800" dirty="0">
                <a:solidFill>
                  <a:schemeClr val="bg1"/>
                </a:solidFill>
                <a:latin typeface="Poppins" pitchFamily="2" charset="0"/>
              </a:rPr>
              <a:t>Summary</a:t>
            </a:r>
          </a:p>
          <a:p>
            <a:pPr lvl="1" algn="just"/>
            <a:r>
              <a:rPr lang="en" altLang="ja-JP" sz="1800" b="1" i="0" dirty="0">
                <a:solidFill>
                  <a:schemeClr val="bg1"/>
                </a:solidFill>
                <a:effectLst/>
                <a:latin typeface="Calibri" panose="020F0502020204030204" pitchFamily="34" charset="0"/>
              </a:rPr>
              <a:t>Innovation in BEOL materials is key to keeping pace with Moore’s law and, at the same time, meeting the expected performance and reliability requirements. Alternative metals to Cu are currently being investigated to mitigate the degradation of interconnect RC and reliability with dimensional scaling. Material screening is typically based on figures of merit such as low mean free path times bulk resistivity, high cohesive energy, better oxidation resistance and high melting point. Ru, Mo, Co and W are the most popular candidates, as they are less disruptive options for the semiconductor industry. Such metals exhibit superior resilience to electromigration failures and can tolerate current densities way above what logic and memory designs require for future technology nodes. On the other hand, high currents cause high joule heating, which can induce early failures in the upper (or connected) Cu metal layers (e.g. electromigration, </a:t>
            </a:r>
            <a:r>
              <a:rPr lang="en" altLang="ja-JP" sz="1800" b="1" i="0" dirty="0" err="1">
                <a:solidFill>
                  <a:schemeClr val="bg1"/>
                </a:solidFill>
                <a:effectLst/>
                <a:latin typeface="Calibri" panose="020F0502020204030204" pitchFamily="34" charset="0"/>
              </a:rPr>
              <a:t>thermomigration</a:t>
            </a:r>
            <a:r>
              <a:rPr lang="en" altLang="ja-JP" sz="1800" b="1" i="0" dirty="0">
                <a:solidFill>
                  <a:schemeClr val="bg1"/>
                </a:solidFill>
                <a:effectLst/>
                <a:latin typeface="Calibri" panose="020F0502020204030204" pitchFamily="34" charset="0"/>
              </a:rPr>
              <a:t>) or raise junction temperature. These reliability aspects get further exacerbated by the possible presence of air gaps, which hinder thermal dissipation. Thermo-mechanical failures should also be considered. In this workshop, we would like to invite experts to brainstorm on J Max criteria for alternative metals comprehending circuit tolerance as part of definition of a reliability fail.</a:t>
            </a:r>
            <a:endParaRPr lang="en-US" altLang="ja-JP" dirty="0">
              <a:solidFill>
                <a:schemeClr val="bg1"/>
              </a:solidFill>
            </a:endParaRPr>
          </a:p>
        </p:txBody>
      </p:sp>
      <p:graphicFrame>
        <p:nvGraphicFramePr>
          <p:cNvPr id="4" name="オブジェクト 3">
            <a:extLst>
              <a:ext uri="{FF2B5EF4-FFF2-40B4-BE49-F238E27FC236}">
                <a16:creationId xmlns:a16="http://schemas.microsoft.com/office/drawing/2014/main" id="{D94CE6D1-243C-79A9-80CC-D49B17B86310}"/>
              </a:ext>
            </a:extLst>
          </p:cNvPr>
          <p:cNvGraphicFramePr>
            <a:graphicFrameLocks noChangeAspect="1"/>
          </p:cNvGraphicFramePr>
          <p:nvPr>
            <p:extLst>
              <p:ext uri="{D42A27DB-BD31-4B8C-83A1-F6EECF244321}">
                <p14:modId xmlns:p14="http://schemas.microsoft.com/office/powerpoint/2010/main" val="1131923042"/>
              </p:ext>
            </p:extLst>
          </p:nvPr>
        </p:nvGraphicFramePr>
        <p:xfrm>
          <a:off x="784438" y="2990973"/>
          <a:ext cx="1938298" cy="1224188"/>
        </p:xfrm>
        <a:graphic>
          <a:graphicData uri="http://schemas.openxmlformats.org/presentationml/2006/ole">
            <mc:AlternateContent xmlns:mc="http://schemas.openxmlformats.org/markup-compatibility/2006">
              <mc:Choice xmlns:v="urn:schemas-microsoft-com:vml" Requires="v">
                <p:oleObj name="文書" showAsIcon="1" r:id="rId2" imgW="965200" imgH="609600" progId="Word.Document.12">
                  <p:embed/>
                </p:oleObj>
              </mc:Choice>
              <mc:Fallback>
                <p:oleObj name="文書" showAsIcon="1" r:id="rId2" imgW="965200" imgH="609600" progId="Word.Document.12">
                  <p:embed/>
                  <p:pic>
                    <p:nvPicPr>
                      <p:cNvPr id="4" name="オブジェクト 3">
                        <a:extLst>
                          <a:ext uri="{FF2B5EF4-FFF2-40B4-BE49-F238E27FC236}">
                            <a16:creationId xmlns:a16="http://schemas.microsoft.com/office/drawing/2014/main" id="{5926F787-2322-40BB-F341-08826A5FE849}"/>
                          </a:ext>
                        </a:extLst>
                      </p:cNvPr>
                      <p:cNvPicPr/>
                      <p:nvPr/>
                    </p:nvPicPr>
                    <p:blipFill>
                      <a:blip r:embed="rId3"/>
                      <a:stretch>
                        <a:fillRect/>
                      </a:stretch>
                    </p:blipFill>
                    <p:spPr>
                      <a:xfrm>
                        <a:off x="784438" y="2990973"/>
                        <a:ext cx="1938298" cy="1224188"/>
                      </a:xfrm>
                      <a:prstGeom prst="rect">
                        <a:avLst/>
                      </a:prstGeom>
                    </p:spPr>
                  </p:pic>
                </p:oleObj>
              </mc:Fallback>
            </mc:AlternateContent>
          </a:graphicData>
        </a:graphic>
      </p:graphicFrame>
      <p:sp>
        <p:nvSpPr>
          <p:cNvPr id="6" name="正方形/長方形 5">
            <a:extLst>
              <a:ext uri="{FF2B5EF4-FFF2-40B4-BE49-F238E27FC236}">
                <a16:creationId xmlns:a16="http://schemas.microsoft.com/office/drawing/2014/main" id="{EDCF40D3-1824-60CB-BDB4-282F98D85DC2}"/>
              </a:ext>
            </a:extLst>
          </p:cNvPr>
          <p:cNvSpPr/>
          <p:nvPr/>
        </p:nvSpPr>
        <p:spPr>
          <a:xfrm>
            <a:off x="880946" y="3657600"/>
            <a:ext cx="1841790" cy="557561"/>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7118066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245A280-A5FC-F851-2D0D-AF347A48D92C}"/>
              </a:ext>
            </a:extLst>
          </p:cNvPr>
          <p:cNvSpPr>
            <a:spLocks noGrp="1"/>
          </p:cNvSpPr>
          <p:nvPr>
            <p:ph type="title"/>
          </p:nvPr>
        </p:nvSpPr>
        <p:spPr>
          <a:xfrm>
            <a:off x="257827" y="246128"/>
            <a:ext cx="6087217" cy="1325563"/>
          </a:xfrm>
        </p:spPr>
        <p:txBody>
          <a:bodyPr>
            <a:noAutofit/>
          </a:bodyPr>
          <a:lstStyle/>
          <a:p>
            <a:r>
              <a:rPr kumimoji="1" lang="en" altLang="ja-JP" sz="2400" dirty="0"/>
              <a:t>(WS3) ESD and </a:t>
            </a:r>
            <a:r>
              <a:rPr kumimoji="1" lang="en" altLang="ja-JP" sz="2400" dirty="0" err="1"/>
              <a:t>Latchup</a:t>
            </a:r>
            <a:r>
              <a:rPr kumimoji="1" lang="en" altLang="ja-JP" sz="2400" dirty="0"/>
              <a:t> - are today’s EDA tools sufficient?</a:t>
            </a:r>
            <a:endParaRPr kumimoji="1" lang="ja-JP" altLang="en-US" sz="2400"/>
          </a:p>
        </p:txBody>
      </p:sp>
      <p:sp>
        <p:nvSpPr>
          <p:cNvPr id="3" name="コンテンツ プレースホルダー 2">
            <a:extLst>
              <a:ext uri="{FF2B5EF4-FFF2-40B4-BE49-F238E27FC236}">
                <a16:creationId xmlns:a16="http://schemas.microsoft.com/office/drawing/2014/main" id="{1C9D71FB-7649-AD7C-F503-29493E012877}"/>
              </a:ext>
            </a:extLst>
          </p:cNvPr>
          <p:cNvSpPr>
            <a:spLocks noGrp="1"/>
          </p:cNvSpPr>
          <p:nvPr>
            <p:ph idx="1"/>
          </p:nvPr>
        </p:nvSpPr>
        <p:spPr>
          <a:xfrm>
            <a:off x="355948" y="1669050"/>
            <a:ext cx="3602277" cy="4351338"/>
          </a:xfrm>
        </p:spPr>
        <p:txBody>
          <a:bodyPr>
            <a:normAutofit/>
          </a:bodyPr>
          <a:lstStyle/>
          <a:p>
            <a:r>
              <a:rPr kumimoji="1" lang="en" altLang="ja-JP" sz="2000" dirty="0"/>
              <a:t>Chair</a:t>
            </a:r>
          </a:p>
          <a:p>
            <a:pPr lvl="1"/>
            <a:r>
              <a:rPr kumimoji="1" lang="en" altLang="ja-JP" sz="1600" dirty="0"/>
              <a:t>M. Hogan (Siemens EDA)</a:t>
            </a:r>
          </a:p>
          <a:p>
            <a:pPr lvl="1"/>
            <a:r>
              <a:rPr kumimoji="1" lang="en" altLang="ja-JP" sz="1600" dirty="0"/>
              <a:t>N. Peachey (Qorvo),</a:t>
            </a:r>
          </a:p>
          <a:p>
            <a:pPr lvl="1"/>
            <a:r>
              <a:rPr kumimoji="1" lang="en" altLang="ja-JP" sz="1600" dirty="0"/>
              <a:t>L. Cerati (ST)</a:t>
            </a:r>
            <a:endParaRPr kumimoji="1" lang="en" altLang="ja-JP" sz="2000" dirty="0"/>
          </a:p>
          <a:p>
            <a:endParaRPr kumimoji="1" lang="en" altLang="ja-JP" sz="2000" dirty="0"/>
          </a:p>
          <a:p>
            <a:endParaRPr kumimoji="1" lang="ja-JP" altLang="en-US" sz="2000"/>
          </a:p>
        </p:txBody>
      </p:sp>
      <p:cxnSp>
        <p:nvCxnSpPr>
          <p:cNvPr id="5" name="直線コネクタ 4">
            <a:extLst>
              <a:ext uri="{FF2B5EF4-FFF2-40B4-BE49-F238E27FC236}">
                <a16:creationId xmlns:a16="http://schemas.microsoft.com/office/drawing/2014/main" id="{933CF0CA-AD87-1D27-593A-51D12139A6CD}"/>
              </a:ext>
            </a:extLst>
          </p:cNvPr>
          <p:cNvCxnSpPr/>
          <p:nvPr/>
        </p:nvCxnSpPr>
        <p:spPr>
          <a:xfrm>
            <a:off x="306888" y="1271392"/>
            <a:ext cx="6400800"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8" name="Content Placeholder 8">
            <a:extLst>
              <a:ext uri="{FF2B5EF4-FFF2-40B4-BE49-F238E27FC236}">
                <a16:creationId xmlns:a16="http://schemas.microsoft.com/office/drawing/2014/main" id="{1789BB30-97E0-6A4D-CCEA-161D706728CC}"/>
              </a:ext>
            </a:extLst>
          </p:cNvPr>
          <p:cNvSpPr txBox="1">
            <a:spLocks/>
          </p:cNvSpPr>
          <p:nvPr/>
        </p:nvSpPr>
        <p:spPr>
          <a:xfrm>
            <a:off x="3522467" y="2718053"/>
            <a:ext cx="8546359" cy="3983371"/>
          </a:xfrm>
          <a:prstGeom prst="rect">
            <a:avLst/>
          </a:prstGeom>
          <a:solidFill>
            <a:schemeClr val="accent1">
              <a:alpha val="77523"/>
            </a:schemeClr>
          </a:solidFill>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r>
              <a:rPr lang="en" altLang="ja-JP" sz="1800" dirty="0">
                <a:solidFill>
                  <a:schemeClr val="bg1"/>
                </a:solidFill>
                <a:latin typeface="Poppins" pitchFamily="2" charset="0"/>
              </a:rPr>
              <a:t>Summary</a:t>
            </a:r>
          </a:p>
          <a:p>
            <a:pPr lvl="1" algn="just"/>
            <a:r>
              <a:rPr lang="en" altLang="ja-JP" i="0" dirty="0">
                <a:solidFill>
                  <a:schemeClr val="bg1"/>
                </a:solidFill>
                <a:effectLst/>
                <a:latin typeface="Calibri" panose="020F0502020204030204" pitchFamily="34" charset="0"/>
              </a:rPr>
              <a:t>There were 22 people at the workshop. While there were no conclusions as such from the workshop, there was considerable discussion on EDA tools for ESD design verification. The discussion also moved to discussing various ESD protection architectures and methods to do the needed checks both during the design process and final verification prior to taping out.</a:t>
            </a:r>
            <a:endParaRPr lang="en-US" altLang="ja-JP" sz="3200" dirty="0">
              <a:solidFill>
                <a:schemeClr val="bg1"/>
              </a:solidFill>
            </a:endParaRPr>
          </a:p>
        </p:txBody>
      </p:sp>
    </p:spTree>
    <p:extLst>
      <p:ext uri="{BB962C8B-B14F-4D97-AF65-F5344CB8AC3E}">
        <p14:creationId xmlns:p14="http://schemas.microsoft.com/office/powerpoint/2010/main" val="39117605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245A280-A5FC-F851-2D0D-AF347A48D92C}"/>
              </a:ext>
            </a:extLst>
          </p:cNvPr>
          <p:cNvSpPr>
            <a:spLocks noGrp="1"/>
          </p:cNvSpPr>
          <p:nvPr>
            <p:ph type="title"/>
          </p:nvPr>
        </p:nvSpPr>
        <p:spPr>
          <a:xfrm>
            <a:off x="257827" y="246128"/>
            <a:ext cx="6087217" cy="1325563"/>
          </a:xfrm>
        </p:spPr>
        <p:txBody>
          <a:bodyPr>
            <a:noAutofit/>
          </a:bodyPr>
          <a:lstStyle/>
          <a:p>
            <a:r>
              <a:rPr kumimoji="1" lang="en" altLang="ja-JP" sz="2400" dirty="0"/>
              <a:t>(WS4) DRAM stacking reliability challenges for new SoCs</a:t>
            </a:r>
            <a:endParaRPr kumimoji="1" lang="ja-JP" altLang="en-US" sz="2400"/>
          </a:p>
        </p:txBody>
      </p:sp>
      <p:sp>
        <p:nvSpPr>
          <p:cNvPr id="3" name="コンテンツ プレースホルダー 2">
            <a:extLst>
              <a:ext uri="{FF2B5EF4-FFF2-40B4-BE49-F238E27FC236}">
                <a16:creationId xmlns:a16="http://schemas.microsoft.com/office/drawing/2014/main" id="{1C9D71FB-7649-AD7C-F503-29493E012877}"/>
              </a:ext>
            </a:extLst>
          </p:cNvPr>
          <p:cNvSpPr>
            <a:spLocks noGrp="1"/>
          </p:cNvSpPr>
          <p:nvPr>
            <p:ph idx="1"/>
          </p:nvPr>
        </p:nvSpPr>
        <p:spPr>
          <a:xfrm>
            <a:off x="355948" y="1669050"/>
            <a:ext cx="3602277" cy="4351338"/>
          </a:xfrm>
        </p:spPr>
        <p:txBody>
          <a:bodyPr>
            <a:normAutofit/>
          </a:bodyPr>
          <a:lstStyle/>
          <a:p>
            <a:r>
              <a:rPr kumimoji="1" lang="en" altLang="ja-JP" sz="2000" dirty="0"/>
              <a:t>Chair</a:t>
            </a:r>
          </a:p>
          <a:p>
            <a:pPr lvl="1"/>
            <a:r>
              <a:rPr kumimoji="1" lang="en" altLang="ja-JP" sz="1600" dirty="0" err="1"/>
              <a:t>Jin</a:t>
            </a:r>
            <a:r>
              <a:rPr kumimoji="1" lang="en" altLang="ja-JP" sz="1600" dirty="0"/>
              <a:t>-Woo</a:t>
            </a:r>
            <a:r>
              <a:rPr kumimoji="1" lang="ja-JP" altLang="en" sz="1600"/>
              <a:t>　</a:t>
            </a:r>
            <a:r>
              <a:rPr kumimoji="1" lang="en" altLang="ja-JP" sz="1600" dirty="0"/>
              <a:t>(Samsung)</a:t>
            </a:r>
          </a:p>
          <a:p>
            <a:pPr lvl="1"/>
            <a:r>
              <a:rPr kumimoji="1" lang="en" altLang="ja-JP" sz="1600" dirty="0"/>
              <a:t>T. Vogelsang (Rambus)</a:t>
            </a:r>
            <a:endParaRPr kumimoji="1" lang="en" altLang="ja-JP" sz="2000" dirty="0"/>
          </a:p>
          <a:p>
            <a:endParaRPr kumimoji="1" lang="ja-JP" altLang="en-US" sz="2000"/>
          </a:p>
        </p:txBody>
      </p:sp>
      <p:cxnSp>
        <p:nvCxnSpPr>
          <p:cNvPr id="5" name="直線コネクタ 4">
            <a:extLst>
              <a:ext uri="{FF2B5EF4-FFF2-40B4-BE49-F238E27FC236}">
                <a16:creationId xmlns:a16="http://schemas.microsoft.com/office/drawing/2014/main" id="{933CF0CA-AD87-1D27-593A-51D12139A6CD}"/>
              </a:ext>
            </a:extLst>
          </p:cNvPr>
          <p:cNvCxnSpPr/>
          <p:nvPr/>
        </p:nvCxnSpPr>
        <p:spPr>
          <a:xfrm>
            <a:off x="306888" y="1271392"/>
            <a:ext cx="6400800"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8" name="Content Placeholder 8">
            <a:extLst>
              <a:ext uri="{FF2B5EF4-FFF2-40B4-BE49-F238E27FC236}">
                <a16:creationId xmlns:a16="http://schemas.microsoft.com/office/drawing/2014/main" id="{1789BB30-97E0-6A4D-CCEA-161D706728CC}"/>
              </a:ext>
            </a:extLst>
          </p:cNvPr>
          <p:cNvSpPr txBox="1">
            <a:spLocks/>
          </p:cNvSpPr>
          <p:nvPr/>
        </p:nvSpPr>
        <p:spPr>
          <a:xfrm>
            <a:off x="3522467" y="2718053"/>
            <a:ext cx="8546359" cy="3983371"/>
          </a:xfrm>
          <a:prstGeom prst="rect">
            <a:avLst/>
          </a:prstGeom>
          <a:solidFill>
            <a:schemeClr val="accent1">
              <a:alpha val="77523"/>
            </a:schemeClr>
          </a:solidFill>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r>
              <a:rPr lang="en" altLang="ja-JP" sz="1800" dirty="0">
                <a:solidFill>
                  <a:schemeClr val="bg1"/>
                </a:solidFill>
                <a:latin typeface="Poppins" pitchFamily="2" charset="0"/>
              </a:rPr>
              <a:t>Summary</a:t>
            </a:r>
          </a:p>
          <a:p>
            <a:pPr lvl="1" algn="just"/>
            <a:r>
              <a:rPr lang="en" altLang="ja-JP" i="0" dirty="0">
                <a:solidFill>
                  <a:schemeClr val="bg1"/>
                </a:solidFill>
                <a:effectLst/>
                <a:latin typeface="Calibri" panose="020F0502020204030204" pitchFamily="34" charset="0"/>
              </a:rPr>
              <a:t>All agreed that DRAM </a:t>
            </a:r>
            <a:r>
              <a:rPr lang="en" altLang="ja-JP" i="0" dirty="0" err="1">
                <a:solidFill>
                  <a:schemeClr val="bg1"/>
                </a:solidFill>
                <a:effectLst/>
                <a:latin typeface="Calibri" panose="020F0502020204030204" pitchFamily="34" charset="0"/>
              </a:rPr>
              <a:t>chiplet</a:t>
            </a:r>
            <a:r>
              <a:rPr lang="en" altLang="ja-JP" i="0" dirty="0">
                <a:solidFill>
                  <a:schemeClr val="bg1"/>
                </a:solidFill>
                <a:effectLst/>
                <a:latin typeface="Calibri" panose="020F0502020204030204" pitchFamily="34" charset="0"/>
              </a:rPr>
              <a:t> based stacking will grow more down the road. </a:t>
            </a:r>
            <a:r>
              <a:rPr lang="en" altLang="ja-JP" i="0" dirty="0" err="1">
                <a:solidFill>
                  <a:schemeClr val="bg1"/>
                </a:solidFill>
                <a:effectLst/>
                <a:latin typeface="Calibri" panose="020F0502020204030204" pitchFamily="34" charset="0"/>
              </a:rPr>
              <a:t>Accoring</a:t>
            </a:r>
            <a:r>
              <a:rPr lang="en" altLang="ja-JP" i="0" dirty="0">
                <a:solidFill>
                  <a:schemeClr val="bg1"/>
                </a:solidFill>
                <a:effectLst/>
                <a:latin typeface="Calibri" panose="020F0502020204030204" pitchFamily="34" charset="0"/>
              </a:rPr>
              <a:t> to the pool from the audience, however, 70% was thinking that the interposer based 2.5D stays for long time and only 30% bet direct 3D stacking on the logic will take over within 5 years. The required technologies for direct 3D are thermo-</a:t>
            </a:r>
            <a:r>
              <a:rPr lang="en" altLang="ja-JP" i="0" dirty="0" err="1">
                <a:solidFill>
                  <a:schemeClr val="bg1"/>
                </a:solidFill>
                <a:effectLst/>
                <a:latin typeface="Calibri" panose="020F0502020204030204" pitchFamily="34" charset="0"/>
              </a:rPr>
              <a:t>mechnical</a:t>
            </a:r>
            <a:r>
              <a:rPr lang="en" altLang="ja-JP" i="0" dirty="0">
                <a:solidFill>
                  <a:schemeClr val="bg1"/>
                </a:solidFill>
                <a:effectLst/>
                <a:latin typeface="Calibri" panose="020F0502020204030204" pitchFamily="34" charset="0"/>
              </a:rPr>
              <a:t> stress management, soft-error, die height limitation.</a:t>
            </a:r>
            <a:endParaRPr lang="en-US" altLang="ja-JP" sz="3200" dirty="0">
              <a:solidFill>
                <a:schemeClr val="bg1"/>
              </a:solidFill>
            </a:endParaRPr>
          </a:p>
        </p:txBody>
      </p:sp>
    </p:spTree>
    <p:extLst>
      <p:ext uri="{BB962C8B-B14F-4D97-AF65-F5344CB8AC3E}">
        <p14:creationId xmlns:p14="http://schemas.microsoft.com/office/powerpoint/2010/main" val="39046686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245A280-A5FC-F851-2D0D-AF347A48D92C}"/>
              </a:ext>
            </a:extLst>
          </p:cNvPr>
          <p:cNvSpPr>
            <a:spLocks noGrp="1"/>
          </p:cNvSpPr>
          <p:nvPr>
            <p:ph type="title"/>
          </p:nvPr>
        </p:nvSpPr>
        <p:spPr>
          <a:xfrm>
            <a:off x="257827" y="246128"/>
            <a:ext cx="6087217" cy="1325563"/>
          </a:xfrm>
        </p:spPr>
        <p:txBody>
          <a:bodyPr>
            <a:noAutofit/>
          </a:bodyPr>
          <a:lstStyle/>
          <a:p>
            <a:r>
              <a:rPr kumimoji="1" lang="en" altLang="ja-JP" sz="2400" dirty="0"/>
              <a:t>(WS5) Failure Analysis and New Techniques for Fault Isolation in Sub-4nm</a:t>
            </a:r>
            <a:endParaRPr kumimoji="1" lang="ja-JP" altLang="en-US" sz="2400"/>
          </a:p>
        </p:txBody>
      </p:sp>
      <p:sp>
        <p:nvSpPr>
          <p:cNvPr id="3" name="コンテンツ プレースホルダー 2">
            <a:extLst>
              <a:ext uri="{FF2B5EF4-FFF2-40B4-BE49-F238E27FC236}">
                <a16:creationId xmlns:a16="http://schemas.microsoft.com/office/drawing/2014/main" id="{1C9D71FB-7649-AD7C-F503-29493E012877}"/>
              </a:ext>
            </a:extLst>
          </p:cNvPr>
          <p:cNvSpPr>
            <a:spLocks noGrp="1"/>
          </p:cNvSpPr>
          <p:nvPr>
            <p:ph idx="1"/>
          </p:nvPr>
        </p:nvSpPr>
        <p:spPr>
          <a:xfrm>
            <a:off x="355948" y="1669050"/>
            <a:ext cx="3602277" cy="4351338"/>
          </a:xfrm>
        </p:spPr>
        <p:txBody>
          <a:bodyPr>
            <a:normAutofit/>
          </a:bodyPr>
          <a:lstStyle/>
          <a:p>
            <a:r>
              <a:rPr kumimoji="1" lang="en" altLang="ja-JP" sz="2000" dirty="0"/>
              <a:t>Chair</a:t>
            </a:r>
          </a:p>
          <a:p>
            <a:pPr lvl="1"/>
            <a:r>
              <a:rPr kumimoji="1" lang="en" altLang="ja-JP" sz="1600" dirty="0"/>
              <a:t>D. Sullivan</a:t>
            </a:r>
            <a:r>
              <a:rPr kumimoji="1" lang="ja-JP" altLang="en" sz="1600"/>
              <a:t>　</a:t>
            </a:r>
            <a:r>
              <a:rPr kumimoji="1" lang="en" altLang="ja-JP" sz="1600" dirty="0"/>
              <a:t>(EAG),</a:t>
            </a:r>
          </a:p>
          <a:p>
            <a:pPr lvl="1"/>
            <a:r>
              <a:rPr kumimoji="1" lang="en" altLang="ja-JP" sz="1600" dirty="0"/>
              <a:t>J. </a:t>
            </a:r>
            <a:r>
              <a:rPr kumimoji="1" lang="en" altLang="ja-JP" sz="1600" dirty="0" err="1"/>
              <a:t>Moskito</a:t>
            </a:r>
            <a:r>
              <a:rPr kumimoji="1" lang="en" altLang="ja-JP" sz="1600" dirty="0"/>
              <a:t> (EAG)</a:t>
            </a:r>
          </a:p>
          <a:p>
            <a:r>
              <a:rPr lang="en" altLang="ja-JP" sz="2400" dirty="0"/>
              <a:t>Detail</a:t>
            </a:r>
          </a:p>
          <a:p>
            <a:pPr lvl="1"/>
            <a:r>
              <a:rPr kumimoji="1" lang="en" altLang="ja-JP" sz="900" dirty="0">
                <a:hlinkClick r:id="rId3"/>
              </a:rPr>
              <a:t>chrome-extension://</a:t>
            </a:r>
            <a:r>
              <a:rPr kumimoji="1" lang="en" altLang="ja-JP" sz="900" dirty="0" err="1">
                <a:hlinkClick r:id="rId3"/>
              </a:rPr>
              <a:t>efaidnbmnnnibpcajpcglclefindmkaj</a:t>
            </a:r>
            <a:r>
              <a:rPr kumimoji="1" lang="en" altLang="ja-JP" sz="900" dirty="0">
                <a:hlinkClick r:id="rId3"/>
              </a:rPr>
              <a:t>/https://static1.squarespace.com/static/609ac87774485166f469138e/t/649c13e39f7db9749c1cc676/1687950330900/</a:t>
            </a:r>
            <a:r>
              <a:rPr kumimoji="1" lang="en" altLang="ja-JP" sz="900" dirty="0" err="1">
                <a:hlinkClick r:id="rId3"/>
              </a:rPr>
              <a:t>DS.pdf</a:t>
            </a:r>
            <a:endParaRPr kumimoji="1" lang="en" altLang="ja-JP" sz="900" dirty="0"/>
          </a:p>
          <a:p>
            <a:pPr lvl="1"/>
            <a:endParaRPr kumimoji="1" lang="ja-JP" altLang="en-US" sz="1000"/>
          </a:p>
        </p:txBody>
      </p:sp>
      <p:cxnSp>
        <p:nvCxnSpPr>
          <p:cNvPr id="5" name="直線コネクタ 4">
            <a:extLst>
              <a:ext uri="{FF2B5EF4-FFF2-40B4-BE49-F238E27FC236}">
                <a16:creationId xmlns:a16="http://schemas.microsoft.com/office/drawing/2014/main" id="{933CF0CA-AD87-1D27-593A-51D12139A6CD}"/>
              </a:ext>
            </a:extLst>
          </p:cNvPr>
          <p:cNvCxnSpPr/>
          <p:nvPr/>
        </p:nvCxnSpPr>
        <p:spPr>
          <a:xfrm>
            <a:off x="306888" y="1271392"/>
            <a:ext cx="6400800"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8" name="Content Placeholder 8">
            <a:extLst>
              <a:ext uri="{FF2B5EF4-FFF2-40B4-BE49-F238E27FC236}">
                <a16:creationId xmlns:a16="http://schemas.microsoft.com/office/drawing/2014/main" id="{1789BB30-97E0-6A4D-CCEA-161D706728CC}"/>
              </a:ext>
            </a:extLst>
          </p:cNvPr>
          <p:cNvSpPr txBox="1">
            <a:spLocks/>
          </p:cNvSpPr>
          <p:nvPr/>
        </p:nvSpPr>
        <p:spPr>
          <a:xfrm>
            <a:off x="3522467" y="1895707"/>
            <a:ext cx="8546359" cy="4805718"/>
          </a:xfrm>
          <a:prstGeom prst="rect">
            <a:avLst/>
          </a:prstGeom>
          <a:solidFill>
            <a:schemeClr val="accent1">
              <a:alpha val="77523"/>
            </a:schemeClr>
          </a:solidFill>
        </p:spPr>
        <p:txBody>
          <a:bodyPr vert="horz" lIns="91440" tIns="45720" rIns="91440" bIns="45720" rtlCol="0" anchor="t">
            <a:normAutofit fontScale="77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r>
              <a:rPr lang="en" altLang="ja-JP" sz="1800" dirty="0">
                <a:solidFill>
                  <a:schemeClr val="bg1"/>
                </a:solidFill>
                <a:latin typeface="Poppins" pitchFamily="2" charset="0"/>
              </a:rPr>
              <a:t>Summary</a:t>
            </a:r>
          </a:p>
          <a:p>
            <a:pPr lvl="1" algn="just"/>
            <a:r>
              <a:rPr lang="en" altLang="ja-JP" i="0" dirty="0">
                <a:solidFill>
                  <a:schemeClr val="bg1"/>
                </a:solidFill>
                <a:effectLst/>
                <a:latin typeface="Calibri" panose="020F0502020204030204" pitchFamily="34" charset="0"/>
              </a:rPr>
              <a:t>Failure Analysis and New Techniques for Fault Isolation in Sub-4nm</a:t>
            </a:r>
          </a:p>
          <a:p>
            <a:pPr lvl="1" algn="just"/>
            <a:r>
              <a:rPr lang="en" altLang="ja-JP" i="0" dirty="0">
                <a:solidFill>
                  <a:schemeClr val="bg1"/>
                </a:solidFill>
                <a:effectLst/>
                <a:latin typeface="Calibri" panose="020F0502020204030204" pitchFamily="34" charset="0"/>
              </a:rPr>
              <a:t>Fault Isolation: Have we reached the Physics limit of our FA tools?</a:t>
            </a:r>
          </a:p>
          <a:p>
            <a:pPr lvl="1" algn="just"/>
            <a:r>
              <a:rPr lang="en" altLang="ja-JP" i="0" dirty="0">
                <a:solidFill>
                  <a:schemeClr val="bg1"/>
                </a:solidFill>
                <a:effectLst/>
                <a:latin typeface="Calibri" panose="020F0502020204030204" pitchFamily="34" charset="0"/>
              </a:rPr>
              <a:t>Diminishing returns: Is Root Cause necessary? And at what cost?</a:t>
            </a:r>
          </a:p>
          <a:p>
            <a:pPr lvl="1" algn="just"/>
            <a:r>
              <a:rPr lang="en" altLang="ja-JP" i="0" dirty="0">
                <a:solidFill>
                  <a:schemeClr val="bg1"/>
                </a:solidFill>
                <a:effectLst/>
                <a:latin typeface="Calibri" panose="020F0502020204030204" pitchFamily="34" charset="0"/>
              </a:rPr>
              <a:t>Fault Isolation: Package </a:t>
            </a:r>
            <a:r>
              <a:rPr lang="en" altLang="ja-JP" i="0" dirty="0" err="1">
                <a:solidFill>
                  <a:schemeClr val="bg1"/>
                </a:solidFill>
                <a:effectLst/>
                <a:latin typeface="Calibri" panose="020F0502020204030204" pitchFamily="34" charset="0"/>
              </a:rPr>
              <a:t>à</a:t>
            </a:r>
            <a:r>
              <a:rPr lang="en" altLang="ja-JP" i="0" dirty="0">
                <a:solidFill>
                  <a:schemeClr val="bg1"/>
                </a:solidFill>
                <a:effectLst/>
                <a:latin typeface="Calibri" panose="020F0502020204030204" pitchFamily="34" charset="0"/>
              </a:rPr>
              <a:t> Interconnect </a:t>
            </a:r>
            <a:r>
              <a:rPr lang="en" altLang="ja-JP" i="0" dirty="0" err="1">
                <a:solidFill>
                  <a:schemeClr val="bg1"/>
                </a:solidFill>
                <a:effectLst/>
                <a:latin typeface="Calibri" panose="020F0502020204030204" pitchFamily="34" charset="0"/>
              </a:rPr>
              <a:t>à</a:t>
            </a:r>
            <a:r>
              <a:rPr lang="en" altLang="ja-JP" i="0" dirty="0">
                <a:solidFill>
                  <a:schemeClr val="bg1"/>
                </a:solidFill>
                <a:effectLst/>
                <a:latin typeface="Calibri" panose="020F0502020204030204" pitchFamily="34" charset="0"/>
              </a:rPr>
              <a:t> Silicon possible </a:t>
            </a:r>
            <a:r>
              <a:rPr lang="en" altLang="ja-JP" i="0" dirty="0" err="1">
                <a:solidFill>
                  <a:schemeClr val="bg1"/>
                </a:solidFill>
                <a:effectLst/>
                <a:latin typeface="Calibri" panose="020F0502020204030204" pitchFamily="34" charset="0"/>
              </a:rPr>
              <a:t>Chiplet</a:t>
            </a:r>
            <a:r>
              <a:rPr lang="en" altLang="ja-JP" i="0" dirty="0">
                <a:solidFill>
                  <a:schemeClr val="bg1"/>
                </a:solidFill>
                <a:effectLst/>
                <a:latin typeface="Calibri" panose="020F0502020204030204" pitchFamily="34" charset="0"/>
              </a:rPr>
              <a:t> De-Bug Schemes</a:t>
            </a:r>
          </a:p>
          <a:p>
            <a:pPr lvl="1" algn="just"/>
            <a:r>
              <a:rPr lang="en" altLang="ja-JP" i="0" dirty="0">
                <a:solidFill>
                  <a:schemeClr val="bg1"/>
                </a:solidFill>
                <a:effectLst/>
                <a:latin typeface="Calibri" panose="020F0502020204030204" pitchFamily="34" charset="0"/>
              </a:rPr>
              <a:t>Rise of the Plasma FIB</a:t>
            </a:r>
          </a:p>
          <a:p>
            <a:pPr lvl="2" algn="just"/>
            <a:r>
              <a:rPr lang="en" altLang="ja-JP" i="0" dirty="0">
                <a:solidFill>
                  <a:schemeClr val="bg1"/>
                </a:solidFill>
                <a:effectLst/>
                <a:latin typeface="Calibri" panose="020F0502020204030204" pitchFamily="34" charset="0"/>
              </a:rPr>
              <a:t>Ion Beam De-Layering</a:t>
            </a:r>
          </a:p>
          <a:p>
            <a:pPr lvl="2" algn="just"/>
            <a:r>
              <a:rPr lang="en" altLang="ja-JP" i="0" dirty="0">
                <a:solidFill>
                  <a:schemeClr val="bg1"/>
                </a:solidFill>
                <a:effectLst/>
                <a:latin typeface="Calibri" panose="020F0502020204030204" pitchFamily="34" charset="0"/>
              </a:rPr>
              <a:t>Circuit Edit</a:t>
            </a:r>
          </a:p>
          <a:p>
            <a:pPr lvl="1" algn="just"/>
            <a:r>
              <a:rPr lang="en" altLang="ja-JP" i="0" dirty="0">
                <a:solidFill>
                  <a:schemeClr val="bg1"/>
                </a:solidFill>
                <a:effectLst/>
                <a:latin typeface="Calibri" panose="020F0502020204030204" pitchFamily="34" charset="0"/>
              </a:rPr>
              <a:t>E-Beam Probing Techniques</a:t>
            </a:r>
          </a:p>
          <a:p>
            <a:pPr lvl="1" algn="just"/>
            <a:r>
              <a:rPr lang="en" altLang="ja-JP" i="0" dirty="0">
                <a:solidFill>
                  <a:schemeClr val="bg1"/>
                </a:solidFill>
                <a:effectLst/>
                <a:latin typeface="Calibri" panose="020F0502020204030204" pitchFamily="34" charset="0"/>
              </a:rPr>
              <a:t>Nano-Probing Techniques</a:t>
            </a:r>
          </a:p>
          <a:p>
            <a:pPr lvl="1" algn="just"/>
            <a:r>
              <a:rPr lang="en" altLang="ja-JP" i="0" dirty="0">
                <a:solidFill>
                  <a:schemeClr val="bg1"/>
                </a:solidFill>
                <a:effectLst/>
                <a:latin typeface="Calibri" panose="020F0502020204030204" pitchFamily="34" charset="0"/>
              </a:rPr>
              <a:t>New Techniques on the Horizon:</a:t>
            </a:r>
          </a:p>
          <a:p>
            <a:pPr lvl="2" algn="just"/>
            <a:r>
              <a:rPr lang="en" altLang="ja-JP" i="0" dirty="0" err="1">
                <a:solidFill>
                  <a:schemeClr val="bg1"/>
                </a:solidFill>
                <a:effectLst/>
                <a:latin typeface="Calibri" panose="020F0502020204030204" pitchFamily="34" charset="0"/>
              </a:rPr>
              <a:t>sMIMs</a:t>
            </a:r>
            <a:endParaRPr lang="en" altLang="ja-JP" i="0" dirty="0">
              <a:solidFill>
                <a:schemeClr val="bg1"/>
              </a:solidFill>
              <a:effectLst/>
              <a:latin typeface="Calibri" panose="020F0502020204030204" pitchFamily="34" charset="0"/>
            </a:endParaRPr>
          </a:p>
          <a:p>
            <a:pPr lvl="2" algn="just"/>
            <a:r>
              <a:rPr lang="en" altLang="ja-JP" i="0" dirty="0">
                <a:solidFill>
                  <a:schemeClr val="bg1"/>
                </a:solidFill>
                <a:effectLst/>
                <a:latin typeface="Calibri" panose="020F0502020204030204" pitchFamily="34" charset="0"/>
              </a:rPr>
              <a:t>Atom Probe Tomography (APT)</a:t>
            </a:r>
          </a:p>
          <a:p>
            <a:pPr lvl="2" algn="just"/>
            <a:r>
              <a:rPr lang="en" altLang="ja-JP" i="0" dirty="0">
                <a:solidFill>
                  <a:schemeClr val="bg1"/>
                </a:solidFill>
                <a:effectLst/>
                <a:latin typeface="Calibri" panose="020F0502020204030204" pitchFamily="34" charset="0"/>
              </a:rPr>
              <a:t>AC-(S)TEM &amp; 3D Tomography</a:t>
            </a:r>
          </a:p>
          <a:p>
            <a:pPr lvl="2" algn="just"/>
            <a:r>
              <a:rPr lang="en" altLang="ja-JP" i="0" dirty="0">
                <a:solidFill>
                  <a:schemeClr val="bg1"/>
                </a:solidFill>
                <a:effectLst/>
                <a:latin typeface="Calibri" panose="020F0502020204030204" pitchFamily="34" charset="0"/>
              </a:rPr>
              <a:t>Plasma – </a:t>
            </a:r>
            <a:r>
              <a:rPr lang="en" altLang="ja-JP" i="0" dirty="0" err="1">
                <a:solidFill>
                  <a:schemeClr val="bg1"/>
                </a:solidFill>
                <a:effectLst/>
                <a:latin typeface="Calibri" panose="020F0502020204030204" pitchFamily="34" charset="0"/>
              </a:rPr>
              <a:t>Cryo</a:t>
            </a:r>
            <a:r>
              <a:rPr lang="en" altLang="ja-JP" i="0" dirty="0">
                <a:solidFill>
                  <a:schemeClr val="bg1"/>
                </a:solidFill>
                <a:effectLst/>
                <a:latin typeface="Calibri" panose="020F0502020204030204" pitchFamily="34" charset="0"/>
              </a:rPr>
              <a:t> FIB</a:t>
            </a:r>
          </a:p>
          <a:p>
            <a:pPr lvl="2" algn="just"/>
            <a:r>
              <a:rPr lang="en" altLang="ja-JP" i="0" dirty="0">
                <a:solidFill>
                  <a:schemeClr val="bg1"/>
                </a:solidFill>
                <a:effectLst/>
                <a:latin typeface="Calibri" panose="020F0502020204030204" pitchFamily="34" charset="0"/>
              </a:rPr>
              <a:t>AC – SEM (in a TEM)</a:t>
            </a:r>
          </a:p>
          <a:p>
            <a:pPr lvl="2" algn="just"/>
            <a:r>
              <a:rPr lang="en" altLang="ja-JP" i="0" dirty="0">
                <a:solidFill>
                  <a:schemeClr val="bg1"/>
                </a:solidFill>
                <a:effectLst/>
                <a:latin typeface="Calibri" panose="020F0502020204030204" pitchFamily="34" charset="0"/>
              </a:rPr>
              <a:t>Magnetic Current Imaging; SQUID</a:t>
            </a:r>
          </a:p>
          <a:p>
            <a:pPr lvl="1" algn="just"/>
            <a:r>
              <a:rPr lang="en" altLang="ja-JP" i="0" dirty="0">
                <a:solidFill>
                  <a:schemeClr val="bg1"/>
                </a:solidFill>
                <a:effectLst/>
                <a:latin typeface="Calibri" panose="020F0502020204030204" pitchFamily="34" charset="0"/>
              </a:rPr>
              <a:t>New Approaches: </a:t>
            </a:r>
            <a:r>
              <a:rPr lang="en" altLang="ja-JP" i="0" dirty="0" err="1">
                <a:solidFill>
                  <a:schemeClr val="bg1"/>
                </a:solidFill>
                <a:effectLst/>
                <a:latin typeface="Calibri" panose="020F0502020204030204" pitchFamily="34" charset="0"/>
              </a:rPr>
              <a:t>Combintorial</a:t>
            </a:r>
            <a:r>
              <a:rPr lang="en" altLang="ja-JP" i="0" dirty="0">
                <a:solidFill>
                  <a:schemeClr val="bg1"/>
                </a:solidFill>
                <a:effectLst/>
                <a:latin typeface="Calibri" panose="020F0502020204030204" pitchFamily="34" charset="0"/>
              </a:rPr>
              <a:t> Electrical FA (Scan Chain Diagnosis)</a:t>
            </a:r>
            <a:endParaRPr lang="en-US" altLang="ja-JP" sz="3200" dirty="0">
              <a:solidFill>
                <a:schemeClr val="bg1"/>
              </a:solidFill>
            </a:endParaRPr>
          </a:p>
        </p:txBody>
      </p:sp>
      <p:graphicFrame>
        <p:nvGraphicFramePr>
          <p:cNvPr id="4" name="オブジェクト 3">
            <a:extLst>
              <a:ext uri="{FF2B5EF4-FFF2-40B4-BE49-F238E27FC236}">
                <a16:creationId xmlns:a16="http://schemas.microsoft.com/office/drawing/2014/main" id="{2AB1EF3D-676B-37F3-F259-7DF45B1E271A}"/>
              </a:ext>
            </a:extLst>
          </p:cNvPr>
          <p:cNvGraphicFramePr>
            <a:graphicFrameLocks noChangeAspect="1"/>
          </p:cNvGraphicFramePr>
          <p:nvPr>
            <p:extLst>
              <p:ext uri="{D42A27DB-BD31-4B8C-83A1-F6EECF244321}">
                <p14:modId xmlns:p14="http://schemas.microsoft.com/office/powerpoint/2010/main" val="3991038898"/>
              </p:ext>
            </p:extLst>
          </p:nvPr>
        </p:nvGraphicFramePr>
        <p:xfrm>
          <a:off x="828072" y="4014583"/>
          <a:ext cx="1550794" cy="979449"/>
        </p:xfrm>
        <a:graphic>
          <a:graphicData uri="http://schemas.openxmlformats.org/presentationml/2006/ole">
            <mc:AlternateContent xmlns:mc="http://schemas.openxmlformats.org/markup-compatibility/2006">
              <mc:Choice xmlns:v="urn:schemas-microsoft-com:vml" Requires="v">
                <p:oleObj name="文書" showAsIcon="1" r:id="rId4" imgW="965200" imgH="609600" progId="Word.Document.12">
                  <p:embed/>
                </p:oleObj>
              </mc:Choice>
              <mc:Fallback>
                <p:oleObj name="文書" showAsIcon="1" r:id="rId4" imgW="965200" imgH="609600" progId="Word.Document.12">
                  <p:embed/>
                  <p:pic>
                    <p:nvPicPr>
                      <p:cNvPr id="0" name=""/>
                      <p:cNvPicPr/>
                      <p:nvPr/>
                    </p:nvPicPr>
                    <p:blipFill>
                      <a:blip r:embed="rId5"/>
                      <a:stretch>
                        <a:fillRect/>
                      </a:stretch>
                    </p:blipFill>
                    <p:spPr>
                      <a:xfrm>
                        <a:off x="828072" y="4014583"/>
                        <a:ext cx="1550794" cy="979449"/>
                      </a:xfrm>
                      <a:prstGeom prst="rect">
                        <a:avLst/>
                      </a:prstGeom>
                    </p:spPr>
                  </p:pic>
                </p:oleObj>
              </mc:Fallback>
            </mc:AlternateContent>
          </a:graphicData>
        </a:graphic>
      </p:graphicFrame>
      <p:sp>
        <p:nvSpPr>
          <p:cNvPr id="11" name="正方形/長方形 10">
            <a:extLst>
              <a:ext uri="{FF2B5EF4-FFF2-40B4-BE49-F238E27FC236}">
                <a16:creationId xmlns:a16="http://schemas.microsoft.com/office/drawing/2014/main" id="{687D28C0-EA60-E896-761D-0FB0E7F5A933}"/>
              </a:ext>
            </a:extLst>
          </p:cNvPr>
          <p:cNvSpPr/>
          <p:nvPr/>
        </p:nvSpPr>
        <p:spPr>
          <a:xfrm>
            <a:off x="954899" y="4631389"/>
            <a:ext cx="1841790" cy="557561"/>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0279051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245A280-A5FC-F851-2D0D-AF347A48D92C}"/>
              </a:ext>
            </a:extLst>
          </p:cNvPr>
          <p:cNvSpPr>
            <a:spLocks noGrp="1"/>
          </p:cNvSpPr>
          <p:nvPr>
            <p:ph type="title"/>
          </p:nvPr>
        </p:nvSpPr>
        <p:spPr>
          <a:xfrm>
            <a:off x="257827" y="246128"/>
            <a:ext cx="6087217" cy="1325563"/>
          </a:xfrm>
        </p:spPr>
        <p:txBody>
          <a:bodyPr>
            <a:noAutofit/>
          </a:bodyPr>
          <a:lstStyle/>
          <a:p>
            <a:r>
              <a:rPr kumimoji="1" lang="en" altLang="ja-JP" sz="2400" dirty="0"/>
              <a:t>(WS6) N2 and beyond, what are the new reliability challenges?</a:t>
            </a:r>
            <a:endParaRPr kumimoji="1" lang="ja-JP" altLang="en-US" sz="2400"/>
          </a:p>
        </p:txBody>
      </p:sp>
      <p:sp>
        <p:nvSpPr>
          <p:cNvPr id="3" name="コンテンツ プレースホルダー 2">
            <a:extLst>
              <a:ext uri="{FF2B5EF4-FFF2-40B4-BE49-F238E27FC236}">
                <a16:creationId xmlns:a16="http://schemas.microsoft.com/office/drawing/2014/main" id="{1C9D71FB-7649-AD7C-F503-29493E012877}"/>
              </a:ext>
            </a:extLst>
          </p:cNvPr>
          <p:cNvSpPr>
            <a:spLocks noGrp="1"/>
          </p:cNvSpPr>
          <p:nvPr>
            <p:ph idx="1"/>
          </p:nvPr>
        </p:nvSpPr>
        <p:spPr>
          <a:xfrm>
            <a:off x="110621" y="1669050"/>
            <a:ext cx="3602277" cy="4351338"/>
          </a:xfrm>
        </p:spPr>
        <p:txBody>
          <a:bodyPr>
            <a:normAutofit/>
          </a:bodyPr>
          <a:lstStyle/>
          <a:p>
            <a:r>
              <a:rPr kumimoji="1" lang="en" altLang="ja-JP" sz="2000" dirty="0"/>
              <a:t>Chair</a:t>
            </a:r>
          </a:p>
          <a:p>
            <a:pPr lvl="1"/>
            <a:r>
              <a:rPr kumimoji="1" lang="en" altLang="ja-JP" sz="1600" dirty="0"/>
              <a:t>J. Franco (IMEC)</a:t>
            </a:r>
          </a:p>
          <a:p>
            <a:pPr lvl="1"/>
            <a:r>
              <a:rPr kumimoji="1" lang="en" altLang="ja-JP" sz="1600" dirty="0"/>
              <a:t>A. Kerber (Intel)</a:t>
            </a:r>
            <a:endParaRPr kumimoji="1" lang="ja-JP" altLang="en-US" sz="2000"/>
          </a:p>
        </p:txBody>
      </p:sp>
      <p:cxnSp>
        <p:nvCxnSpPr>
          <p:cNvPr id="5" name="直線コネクタ 4">
            <a:extLst>
              <a:ext uri="{FF2B5EF4-FFF2-40B4-BE49-F238E27FC236}">
                <a16:creationId xmlns:a16="http://schemas.microsoft.com/office/drawing/2014/main" id="{933CF0CA-AD87-1D27-593A-51D12139A6CD}"/>
              </a:ext>
            </a:extLst>
          </p:cNvPr>
          <p:cNvCxnSpPr/>
          <p:nvPr/>
        </p:nvCxnSpPr>
        <p:spPr>
          <a:xfrm>
            <a:off x="306888" y="1271392"/>
            <a:ext cx="6400800"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8" name="Content Placeholder 8">
            <a:extLst>
              <a:ext uri="{FF2B5EF4-FFF2-40B4-BE49-F238E27FC236}">
                <a16:creationId xmlns:a16="http://schemas.microsoft.com/office/drawing/2014/main" id="{1789BB30-97E0-6A4D-CCEA-161D706728CC}"/>
              </a:ext>
            </a:extLst>
          </p:cNvPr>
          <p:cNvSpPr txBox="1">
            <a:spLocks/>
          </p:cNvSpPr>
          <p:nvPr/>
        </p:nvSpPr>
        <p:spPr>
          <a:xfrm>
            <a:off x="2665141" y="1382754"/>
            <a:ext cx="9526859" cy="5475246"/>
          </a:xfrm>
          <a:prstGeom prst="rect">
            <a:avLst/>
          </a:prstGeom>
          <a:solidFill>
            <a:schemeClr val="accent1">
              <a:alpha val="77523"/>
            </a:schemeClr>
          </a:solidFill>
        </p:spPr>
        <p:txBody>
          <a:bodyPr vert="horz" lIns="91440" tIns="45720" rIns="91440" bIns="45720" rtlCol="0" anchor="t">
            <a:normAutofit fontScale="92500"/>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r>
              <a:rPr lang="en" altLang="ja-JP" sz="1200" dirty="0">
                <a:solidFill>
                  <a:schemeClr val="bg1"/>
                </a:solidFill>
                <a:latin typeface="Poppins" pitchFamily="2" charset="0"/>
              </a:rPr>
              <a:t>Summary</a:t>
            </a:r>
          </a:p>
          <a:p>
            <a:pPr lvl="1" algn="just"/>
            <a:r>
              <a:rPr lang="en" altLang="ja-JP" sz="1400" i="0" dirty="0">
                <a:solidFill>
                  <a:schemeClr val="bg1"/>
                </a:solidFill>
                <a:effectLst/>
                <a:latin typeface="Calibri" panose="020F0502020204030204" pitchFamily="34" charset="0"/>
              </a:rPr>
              <a:t>The discussion focused mostly on four topics: 1) Self-Heating Effect (SHE) in advanced device architectures, 2) Time-Dependent Dielectric Breakdown (TDDB) qualification and estimation of maximum operating voltage (Vmax), 3) </a:t>
            </a:r>
            <a:r>
              <a:rPr lang="en" altLang="ja-JP" sz="1400" i="0" dirty="0" err="1">
                <a:solidFill>
                  <a:schemeClr val="bg1"/>
                </a:solidFill>
                <a:effectLst/>
                <a:latin typeface="Calibri" panose="020F0502020204030204" pitchFamily="34" charset="0"/>
              </a:rPr>
              <a:t>pMOS</a:t>
            </a:r>
            <a:r>
              <a:rPr lang="en" altLang="ja-JP" sz="1400" i="0" dirty="0">
                <a:solidFill>
                  <a:schemeClr val="bg1"/>
                </a:solidFill>
                <a:effectLst/>
                <a:latin typeface="Calibri" panose="020F0502020204030204" pitchFamily="34" charset="0"/>
              </a:rPr>
              <a:t> Negative Bias Temperature Instability (NBTI), and 4) potential implications for FEOL due to BEOL likely moving soon from Cu to Ru. </a:t>
            </a:r>
          </a:p>
          <a:p>
            <a:pPr lvl="1" algn="just"/>
            <a:r>
              <a:rPr lang="en" altLang="ja-JP" sz="1400" i="0" dirty="0">
                <a:solidFill>
                  <a:schemeClr val="bg1"/>
                </a:solidFill>
                <a:effectLst/>
                <a:latin typeface="Calibri" panose="020F0502020204030204" pitchFamily="34" charset="0"/>
              </a:rPr>
              <a:t>About SHE, there was consensus on considering it as a real concern at operating conditions in advanced devices, and not only as a concern for voltage accelerated reliability tests (where it should be carefully accounted for, e.g., during Channel Hot Carrier stress tests). However, contrary to early academic reports, it appears that the SHE worsening when moving from </a:t>
            </a:r>
            <a:r>
              <a:rPr lang="en" altLang="ja-JP" sz="1400" i="0" dirty="0" err="1">
                <a:solidFill>
                  <a:schemeClr val="bg1"/>
                </a:solidFill>
                <a:effectLst/>
                <a:latin typeface="Calibri" panose="020F0502020204030204" pitchFamily="34" charset="0"/>
              </a:rPr>
              <a:t>finFET</a:t>
            </a:r>
            <a:r>
              <a:rPr lang="en" altLang="ja-JP" sz="1400" i="0" dirty="0">
                <a:solidFill>
                  <a:schemeClr val="bg1"/>
                </a:solidFill>
                <a:effectLst/>
                <a:latin typeface="Calibri" panose="020F0502020204030204" pitchFamily="34" charset="0"/>
              </a:rPr>
              <a:t> to Gate-All-Around (GAA) architectures might be substantially smaller as compared to the previous architecture switch from traditional planar devices. </a:t>
            </a:r>
          </a:p>
          <a:p>
            <a:pPr lvl="1" algn="just"/>
            <a:r>
              <a:rPr lang="en" altLang="ja-JP" sz="1400" i="0" dirty="0">
                <a:solidFill>
                  <a:schemeClr val="bg1"/>
                </a:solidFill>
                <a:effectLst/>
                <a:latin typeface="Calibri" panose="020F0502020204030204" pitchFamily="34" charset="0"/>
              </a:rPr>
              <a:t>Concerning TDDB of FEOL gate stacks, there seems to be consensus on the fact that traditional qualification margins are getting very narrow in recent nodes (due to aggressively scaled dielectric thicknesses and enhanced gate leakage, in particular in some device Vt flavors), but nevertheless critical product failures are not yet observed. Therefore, industry is currently looking into rigorous approaches to extend the qualification margins by updating the standard characterization methodology. Some advocate AC qualification as an option to open up additional reliability margins as compared to standard DC stress; however, for many this solution does not seem directly relevant for all type of circuits; e.g., even standard CMOS Logic standard cells typically switch at a much lower frequency compared to clock frequencies due to power dissipation constraints. Furthermore, fabless would probably not accept an AC-qualified Vmax estimation from foundries, and would likely still request a worst-case DC Vmax estimation to preserve their own design freedom. It is suggested by others that additional margin could be likely obtained instead by including in the useful device lifetime the wear-out period occurring between the first soft-breakdown event and the final catastrophic hard-breakdown event. </a:t>
            </a:r>
          </a:p>
          <a:p>
            <a:pPr lvl="1" algn="just"/>
            <a:r>
              <a:rPr lang="en" altLang="ja-JP" sz="1400" i="0" dirty="0">
                <a:solidFill>
                  <a:schemeClr val="bg1"/>
                </a:solidFill>
                <a:effectLst/>
                <a:latin typeface="Calibri" panose="020F0502020204030204" pitchFamily="34" charset="0"/>
              </a:rPr>
              <a:t>Regarding </a:t>
            </a:r>
            <a:r>
              <a:rPr lang="en" altLang="ja-JP" sz="1400" i="0" dirty="0" err="1">
                <a:solidFill>
                  <a:schemeClr val="bg1"/>
                </a:solidFill>
                <a:effectLst/>
                <a:latin typeface="Calibri" panose="020F0502020204030204" pitchFamily="34" charset="0"/>
              </a:rPr>
              <a:t>pMOS</a:t>
            </a:r>
            <a:r>
              <a:rPr lang="en" altLang="ja-JP" sz="1400" i="0" dirty="0">
                <a:solidFill>
                  <a:schemeClr val="bg1"/>
                </a:solidFill>
                <a:effectLst/>
                <a:latin typeface="Calibri" panose="020F0502020204030204" pitchFamily="34" charset="0"/>
              </a:rPr>
              <a:t> NBTI, there is consensus on the fact that it remains to date a primary reliability concern for FEOL. In particular, it appears likely that the relief provided by the introduction of </a:t>
            </a:r>
            <a:r>
              <a:rPr lang="en" altLang="ja-JP" sz="1400" i="0" dirty="0" err="1">
                <a:solidFill>
                  <a:schemeClr val="bg1"/>
                </a:solidFill>
                <a:effectLst/>
                <a:latin typeface="Calibri" panose="020F0502020204030204" pitchFamily="34" charset="0"/>
              </a:rPr>
              <a:t>SiGe</a:t>
            </a:r>
            <a:r>
              <a:rPr lang="en" altLang="ja-JP" sz="1400" i="0" dirty="0">
                <a:solidFill>
                  <a:schemeClr val="bg1"/>
                </a:solidFill>
                <a:effectLst/>
                <a:latin typeface="Calibri" panose="020F0502020204030204" pitchFamily="34" charset="0"/>
              </a:rPr>
              <a:t> channels as of the 5nm node by some foundries will be lost with the introduction of the GAA architecture: the latter utilizes </a:t>
            </a:r>
            <a:r>
              <a:rPr lang="en" altLang="ja-JP" sz="1400" i="0" dirty="0" err="1">
                <a:solidFill>
                  <a:schemeClr val="bg1"/>
                </a:solidFill>
                <a:effectLst/>
                <a:latin typeface="Calibri" panose="020F0502020204030204" pitchFamily="34" charset="0"/>
              </a:rPr>
              <a:t>SiGe</a:t>
            </a:r>
            <a:r>
              <a:rPr lang="en" altLang="ja-JP" sz="1400" i="0" dirty="0">
                <a:solidFill>
                  <a:schemeClr val="bg1"/>
                </a:solidFill>
                <a:effectLst/>
                <a:latin typeface="Calibri" panose="020F0502020204030204" pitchFamily="34" charset="0"/>
              </a:rPr>
              <a:t> as sacrificial layer for the fabrication of stacked Si nanosheets, and thus the co-integration of Si </a:t>
            </a:r>
            <a:r>
              <a:rPr lang="en" altLang="ja-JP" sz="1400" i="0" dirty="0" err="1">
                <a:solidFill>
                  <a:schemeClr val="bg1"/>
                </a:solidFill>
                <a:effectLst/>
                <a:latin typeface="Calibri" panose="020F0502020204030204" pitchFamily="34" charset="0"/>
              </a:rPr>
              <a:t>nMOS</a:t>
            </a:r>
            <a:r>
              <a:rPr lang="en" altLang="ja-JP" sz="1400" i="0" dirty="0">
                <a:solidFill>
                  <a:schemeClr val="bg1"/>
                </a:solidFill>
                <a:effectLst/>
                <a:latin typeface="Calibri" panose="020F0502020204030204" pitchFamily="34" charset="0"/>
              </a:rPr>
              <a:t> and </a:t>
            </a:r>
            <a:r>
              <a:rPr lang="en" altLang="ja-JP" sz="1400" i="0" dirty="0" err="1">
                <a:solidFill>
                  <a:schemeClr val="bg1"/>
                </a:solidFill>
                <a:effectLst/>
                <a:latin typeface="Calibri" panose="020F0502020204030204" pitchFamily="34" charset="0"/>
              </a:rPr>
              <a:t>SiGe</a:t>
            </a:r>
            <a:r>
              <a:rPr lang="en" altLang="ja-JP" sz="1400" i="0" dirty="0">
                <a:solidFill>
                  <a:schemeClr val="bg1"/>
                </a:solidFill>
                <a:effectLst/>
                <a:latin typeface="Calibri" panose="020F0502020204030204" pitchFamily="34" charset="0"/>
              </a:rPr>
              <a:t> </a:t>
            </a:r>
            <a:r>
              <a:rPr lang="en" altLang="ja-JP" sz="1400" i="0" dirty="0" err="1">
                <a:solidFill>
                  <a:schemeClr val="bg1"/>
                </a:solidFill>
                <a:effectLst/>
                <a:latin typeface="Calibri" panose="020F0502020204030204" pitchFamily="34" charset="0"/>
              </a:rPr>
              <a:t>pMOS</a:t>
            </a:r>
            <a:r>
              <a:rPr lang="en" altLang="ja-JP" sz="1400" i="0" dirty="0">
                <a:solidFill>
                  <a:schemeClr val="bg1"/>
                </a:solidFill>
                <a:effectLst/>
                <a:latin typeface="Calibri" panose="020F0502020204030204" pitchFamily="34" charset="0"/>
              </a:rPr>
              <a:t> channels is deemed by many to be too complex for realistic deployment in the upcoming first generation of GAA CMOS devices. </a:t>
            </a:r>
          </a:p>
          <a:p>
            <a:pPr lvl="1" algn="just"/>
            <a:r>
              <a:rPr lang="en" altLang="ja-JP" sz="1400" i="0" dirty="0">
                <a:solidFill>
                  <a:schemeClr val="bg1"/>
                </a:solidFill>
                <a:effectLst/>
                <a:latin typeface="Calibri" panose="020F0502020204030204" pitchFamily="34" charset="0"/>
              </a:rPr>
              <a:t>Finally, the potential impact of BEOL moving from Cu interconnects with Damascene integration to Ru interconnects with Direct Metal Etch integration is considered – albeit worth monitoring – as likely not critical for FEOL, given that a similar integration scheme was used in older technology generations for other metals (e.g., Al). </a:t>
            </a:r>
            <a:endParaRPr lang="en-US" altLang="ja-JP" sz="1400" dirty="0">
              <a:solidFill>
                <a:schemeClr val="bg1"/>
              </a:solidFill>
            </a:endParaRPr>
          </a:p>
        </p:txBody>
      </p:sp>
    </p:spTree>
    <p:extLst>
      <p:ext uri="{BB962C8B-B14F-4D97-AF65-F5344CB8AC3E}">
        <p14:creationId xmlns:p14="http://schemas.microsoft.com/office/powerpoint/2010/main" val="3824416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245A280-A5FC-F851-2D0D-AF347A48D92C}"/>
              </a:ext>
            </a:extLst>
          </p:cNvPr>
          <p:cNvSpPr>
            <a:spLocks noGrp="1"/>
          </p:cNvSpPr>
          <p:nvPr>
            <p:ph type="title"/>
          </p:nvPr>
        </p:nvSpPr>
        <p:spPr>
          <a:xfrm>
            <a:off x="257827" y="246128"/>
            <a:ext cx="6087217" cy="1325563"/>
          </a:xfrm>
        </p:spPr>
        <p:txBody>
          <a:bodyPr>
            <a:noAutofit/>
          </a:bodyPr>
          <a:lstStyle/>
          <a:p>
            <a:r>
              <a:rPr kumimoji="1" lang="en" altLang="ja-JP" sz="2400" dirty="0"/>
              <a:t>(WS7) Wide Band Gap future reliability challenges in EV</a:t>
            </a:r>
            <a:endParaRPr kumimoji="1" lang="ja-JP" altLang="en-US" sz="2400"/>
          </a:p>
        </p:txBody>
      </p:sp>
      <p:sp>
        <p:nvSpPr>
          <p:cNvPr id="3" name="コンテンツ プレースホルダー 2">
            <a:extLst>
              <a:ext uri="{FF2B5EF4-FFF2-40B4-BE49-F238E27FC236}">
                <a16:creationId xmlns:a16="http://schemas.microsoft.com/office/drawing/2014/main" id="{1C9D71FB-7649-AD7C-F503-29493E012877}"/>
              </a:ext>
            </a:extLst>
          </p:cNvPr>
          <p:cNvSpPr>
            <a:spLocks noGrp="1"/>
          </p:cNvSpPr>
          <p:nvPr>
            <p:ph idx="1"/>
          </p:nvPr>
        </p:nvSpPr>
        <p:spPr>
          <a:xfrm>
            <a:off x="355948" y="1669050"/>
            <a:ext cx="3602277" cy="4351338"/>
          </a:xfrm>
        </p:spPr>
        <p:txBody>
          <a:bodyPr>
            <a:normAutofit/>
          </a:bodyPr>
          <a:lstStyle/>
          <a:p>
            <a:r>
              <a:rPr kumimoji="1" lang="en" altLang="ja-JP" sz="2000" dirty="0"/>
              <a:t>Chair</a:t>
            </a:r>
          </a:p>
          <a:p>
            <a:pPr lvl="1"/>
            <a:r>
              <a:rPr kumimoji="1" lang="en" altLang="ja-JP" sz="1600" dirty="0"/>
              <a:t>D. </a:t>
            </a:r>
            <a:r>
              <a:rPr kumimoji="1" lang="en" altLang="ja-JP" sz="1600" dirty="0" err="1"/>
              <a:t>Gajewski</a:t>
            </a:r>
            <a:r>
              <a:rPr kumimoji="1" lang="en" altLang="ja-JP" sz="1600" dirty="0"/>
              <a:t> (</a:t>
            </a:r>
            <a:r>
              <a:rPr kumimoji="1" lang="en" altLang="ja-JP" sz="1600" dirty="0" err="1"/>
              <a:t>Wolfspeed</a:t>
            </a:r>
            <a:r>
              <a:rPr kumimoji="1" lang="en" altLang="ja-JP" sz="1600" dirty="0"/>
              <a:t>)</a:t>
            </a:r>
          </a:p>
          <a:p>
            <a:pPr lvl="1"/>
            <a:r>
              <a:rPr kumimoji="1" lang="en" altLang="ja-JP" sz="1600" dirty="0"/>
              <a:t>P. </a:t>
            </a:r>
            <a:r>
              <a:rPr kumimoji="1" lang="en" altLang="ja-JP" sz="1600" dirty="0" err="1"/>
              <a:t>Salmen</a:t>
            </a:r>
            <a:r>
              <a:rPr kumimoji="1" lang="en" altLang="ja-JP" sz="1600" dirty="0"/>
              <a:t> (Infineon)</a:t>
            </a:r>
            <a:endParaRPr kumimoji="1" lang="ja-JP" altLang="en-US" sz="2000"/>
          </a:p>
        </p:txBody>
      </p:sp>
      <p:cxnSp>
        <p:nvCxnSpPr>
          <p:cNvPr id="5" name="直線コネクタ 4">
            <a:extLst>
              <a:ext uri="{FF2B5EF4-FFF2-40B4-BE49-F238E27FC236}">
                <a16:creationId xmlns:a16="http://schemas.microsoft.com/office/drawing/2014/main" id="{933CF0CA-AD87-1D27-593A-51D12139A6CD}"/>
              </a:ext>
            </a:extLst>
          </p:cNvPr>
          <p:cNvCxnSpPr/>
          <p:nvPr/>
        </p:nvCxnSpPr>
        <p:spPr>
          <a:xfrm>
            <a:off x="306888" y="1271392"/>
            <a:ext cx="6400800"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8" name="Content Placeholder 8">
            <a:extLst>
              <a:ext uri="{FF2B5EF4-FFF2-40B4-BE49-F238E27FC236}">
                <a16:creationId xmlns:a16="http://schemas.microsoft.com/office/drawing/2014/main" id="{1789BB30-97E0-6A4D-CCEA-161D706728CC}"/>
              </a:ext>
            </a:extLst>
          </p:cNvPr>
          <p:cNvSpPr txBox="1">
            <a:spLocks/>
          </p:cNvSpPr>
          <p:nvPr/>
        </p:nvSpPr>
        <p:spPr>
          <a:xfrm>
            <a:off x="3522467" y="1895707"/>
            <a:ext cx="8546359" cy="4805718"/>
          </a:xfrm>
          <a:prstGeom prst="rect">
            <a:avLst/>
          </a:prstGeom>
          <a:solidFill>
            <a:schemeClr val="accent1">
              <a:alpha val="77523"/>
            </a:schemeClr>
          </a:solidFill>
        </p:spPr>
        <p:txBody>
          <a:bodyPr vert="horz" lIns="91440" tIns="45720" rIns="91440" bIns="45720" rtlCol="0" anchor="t">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r>
              <a:rPr lang="en" altLang="ja-JP" sz="1200" dirty="0">
                <a:solidFill>
                  <a:schemeClr val="bg1"/>
                </a:solidFill>
                <a:latin typeface="Poppins" pitchFamily="2" charset="0"/>
              </a:rPr>
              <a:t>Summary</a:t>
            </a:r>
          </a:p>
          <a:p>
            <a:pPr lvl="1" algn="just"/>
            <a:r>
              <a:rPr lang="en" altLang="ja-JP" sz="1600" i="0" dirty="0">
                <a:solidFill>
                  <a:schemeClr val="bg1"/>
                </a:solidFill>
                <a:effectLst/>
                <a:latin typeface="Calibri" panose="020F0502020204030204" pitchFamily="34" charset="0"/>
              </a:rPr>
              <a:t>The demand is rapidly increasing for </a:t>
            </a:r>
            <a:r>
              <a:rPr lang="en" altLang="ja-JP" sz="1600" i="0" dirty="0" err="1">
                <a:solidFill>
                  <a:schemeClr val="bg1"/>
                </a:solidFill>
                <a:effectLst/>
                <a:latin typeface="Calibri" panose="020F0502020204030204" pitchFamily="34" charset="0"/>
              </a:rPr>
              <a:t>SiC</a:t>
            </a:r>
            <a:r>
              <a:rPr lang="en" altLang="ja-JP" sz="1600" i="0" dirty="0">
                <a:solidFill>
                  <a:schemeClr val="bg1"/>
                </a:solidFill>
                <a:effectLst/>
                <a:latin typeface="Calibri" panose="020F0502020204030204" pitchFamily="34" charset="0"/>
              </a:rPr>
              <a:t> MOSFETs and diodes for electrified vehicle (EV) charging and traction applications. These applications employ a high quantity of large-area die per system while demanding high system-level reliability under aggressive electrical and environmental operating conditions. In addition, some of the </a:t>
            </a:r>
            <a:r>
              <a:rPr lang="en" altLang="ja-JP" sz="1600" i="0" dirty="0" err="1">
                <a:solidFill>
                  <a:schemeClr val="bg1"/>
                </a:solidFill>
                <a:effectLst/>
                <a:latin typeface="Calibri" panose="020F0502020204030204" pitchFamily="34" charset="0"/>
              </a:rPr>
              <a:t>SiC</a:t>
            </a:r>
            <a:r>
              <a:rPr lang="en" altLang="ja-JP" sz="1600" i="0" dirty="0">
                <a:solidFill>
                  <a:schemeClr val="bg1"/>
                </a:solidFill>
                <a:effectLst/>
                <a:latin typeface="Calibri" panose="020F0502020204030204" pitchFamily="34" charset="0"/>
              </a:rPr>
              <a:t> device failure mechanisms can be more impactful than they are in Si or have no direct analog in </a:t>
            </a:r>
            <a:r>
              <a:rPr lang="en" altLang="ja-JP" sz="1600" i="0" dirty="0" err="1">
                <a:solidFill>
                  <a:schemeClr val="bg1"/>
                </a:solidFill>
                <a:effectLst/>
                <a:latin typeface="Calibri" panose="020F0502020204030204" pitchFamily="34" charset="0"/>
              </a:rPr>
              <a:t>Sidevices</a:t>
            </a:r>
            <a:r>
              <a:rPr lang="en" altLang="ja-JP" sz="1600" i="0" dirty="0">
                <a:solidFill>
                  <a:schemeClr val="bg1"/>
                </a:solidFill>
                <a:effectLst/>
                <a:latin typeface="Calibri" panose="020F0502020204030204" pitchFamily="34" charset="0"/>
              </a:rPr>
              <a:t>. While single-event burn-out (due to terrestrial neutrons) and gate oxide wear-out are similar between </a:t>
            </a:r>
            <a:r>
              <a:rPr lang="en" altLang="ja-JP" sz="1600" i="0" dirty="0" err="1">
                <a:solidFill>
                  <a:schemeClr val="bg1"/>
                </a:solidFill>
                <a:effectLst/>
                <a:latin typeface="Calibri" panose="020F0502020204030204" pitchFamily="34" charset="0"/>
              </a:rPr>
              <a:t>SiC</a:t>
            </a:r>
            <a:r>
              <a:rPr lang="en" altLang="ja-JP" sz="1600" i="0" dirty="0">
                <a:solidFill>
                  <a:schemeClr val="bg1"/>
                </a:solidFill>
                <a:effectLst/>
                <a:latin typeface="Calibri" panose="020F0502020204030204" pitchFamily="34" charset="0"/>
              </a:rPr>
              <a:t> and Si, bias-temperature instability (BTI) can be more prominent in </a:t>
            </a:r>
            <a:r>
              <a:rPr lang="en" altLang="ja-JP" sz="1600" i="0" dirty="0" err="1">
                <a:solidFill>
                  <a:schemeClr val="bg1"/>
                </a:solidFill>
                <a:effectLst/>
                <a:latin typeface="Calibri" panose="020F0502020204030204" pitchFamily="34" charset="0"/>
              </a:rPr>
              <a:t>SiC</a:t>
            </a:r>
            <a:r>
              <a:rPr lang="en" altLang="ja-JP" sz="1600" i="0" dirty="0">
                <a:solidFill>
                  <a:schemeClr val="bg1"/>
                </a:solidFill>
                <a:effectLst/>
                <a:latin typeface="Calibri" panose="020F0502020204030204" pitchFamily="34" charset="0"/>
              </a:rPr>
              <a:t>, due to the higher density of gate oxide interface and near-interface charge traps. In addition, </a:t>
            </a:r>
            <a:r>
              <a:rPr lang="en" altLang="ja-JP" sz="1600" i="0" dirty="0" err="1">
                <a:solidFill>
                  <a:schemeClr val="bg1"/>
                </a:solidFill>
                <a:effectLst/>
                <a:latin typeface="Calibri" panose="020F0502020204030204" pitchFamily="34" charset="0"/>
              </a:rPr>
              <a:t>SiC</a:t>
            </a:r>
            <a:r>
              <a:rPr lang="en" altLang="ja-JP" sz="1600" i="0" dirty="0">
                <a:solidFill>
                  <a:schemeClr val="bg1"/>
                </a:solidFill>
                <a:effectLst/>
                <a:latin typeface="Calibri" panose="020F0502020204030204" pitchFamily="34" charset="0"/>
              </a:rPr>
              <a:t> MOSFETs are susceptible to bipolar degradation (increased on-resistance and possibly leakage), due to the conversion of basal plane dislocations (BPDs) to stacking faults under the influence of electron-hole recombination, which occurs in third quadrant operation. This situation demands thorough and novel device reliability characterization and quantification. In this workshop, we will present talking points to stimulate lively discussion about these critical topics.</a:t>
            </a:r>
          </a:p>
          <a:p>
            <a:pPr lvl="1" algn="just"/>
            <a:r>
              <a:rPr lang="en" altLang="ja-JP" sz="1600" i="0" dirty="0">
                <a:solidFill>
                  <a:schemeClr val="bg1"/>
                </a:solidFill>
                <a:effectLst/>
                <a:latin typeface="Calibri" panose="020F0502020204030204" pitchFamily="34" charset="0"/>
              </a:rPr>
              <a:t>Approximately 40 people attended. Although it was the end of an informative conference day, discussion was spirited.  Had good discussions about the increased reliability and quality demands for </a:t>
            </a:r>
            <a:r>
              <a:rPr lang="en" altLang="ja-JP" sz="1600" i="0" dirty="0" err="1">
                <a:solidFill>
                  <a:schemeClr val="bg1"/>
                </a:solidFill>
                <a:effectLst/>
                <a:latin typeface="Calibri" panose="020F0502020204030204" pitchFamily="34" charset="0"/>
              </a:rPr>
              <a:t>SiC</a:t>
            </a:r>
            <a:r>
              <a:rPr lang="en" altLang="ja-JP" sz="1600" i="0" dirty="0">
                <a:solidFill>
                  <a:schemeClr val="bg1"/>
                </a:solidFill>
                <a:effectLst/>
                <a:latin typeface="Calibri" panose="020F0502020204030204" pitchFamily="34" charset="0"/>
              </a:rPr>
              <a:t> in automotive applications. Discussed key failure mechanisms, why they are important, why other mechanisms are not important, and what is being done to address them. OEMs and end users are aligned that now more than ever, we need to keep pushing the envelope for higher quality and reliability standards to ensure success in this rapidly emerging large market.</a:t>
            </a:r>
            <a:endParaRPr lang="en-US" altLang="ja-JP" dirty="0">
              <a:solidFill>
                <a:schemeClr val="bg1"/>
              </a:solidFill>
            </a:endParaRPr>
          </a:p>
        </p:txBody>
      </p:sp>
    </p:spTree>
    <p:extLst>
      <p:ext uri="{BB962C8B-B14F-4D97-AF65-F5344CB8AC3E}">
        <p14:creationId xmlns:p14="http://schemas.microsoft.com/office/powerpoint/2010/main" val="1596403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245A280-A5FC-F851-2D0D-AF347A48D92C}"/>
              </a:ext>
            </a:extLst>
          </p:cNvPr>
          <p:cNvSpPr>
            <a:spLocks noGrp="1"/>
          </p:cNvSpPr>
          <p:nvPr>
            <p:ph type="title"/>
          </p:nvPr>
        </p:nvSpPr>
        <p:spPr>
          <a:xfrm>
            <a:off x="257827" y="246128"/>
            <a:ext cx="6087217" cy="1325563"/>
          </a:xfrm>
        </p:spPr>
        <p:txBody>
          <a:bodyPr>
            <a:noAutofit/>
          </a:bodyPr>
          <a:lstStyle/>
          <a:p>
            <a:r>
              <a:rPr kumimoji="1" lang="en" altLang="ja-JP" sz="2400" dirty="0"/>
              <a:t>(WS8) AI Compute Reliability</a:t>
            </a:r>
            <a:endParaRPr kumimoji="1" lang="ja-JP" altLang="en-US" sz="2400"/>
          </a:p>
        </p:txBody>
      </p:sp>
      <p:sp>
        <p:nvSpPr>
          <p:cNvPr id="3" name="コンテンツ プレースホルダー 2">
            <a:extLst>
              <a:ext uri="{FF2B5EF4-FFF2-40B4-BE49-F238E27FC236}">
                <a16:creationId xmlns:a16="http://schemas.microsoft.com/office/drawing/2014/main" id="{1C9D71FB-7649-AD7C-F503-29493E012877}"/>
              </a:ext>
            </a:extLst>
          </p:cNvPr>
          <p:cNvSpPr>
            <a:spLocks noGrp="1"/>
          </p:cNvSpPr>
          <p:nvPr>
            <p:ph idx="1"/>
          </p:nvPr>
        </p:nvSpPr>
        <p:spPr>
          <a:xfrm>
            <a:off x="355948" y="1669050"/>
            <a:ext cx="3602277" cy="4351338"/>
          </a:xfrm>
        </p:spPr>
        <p:txBody>
          <a:bodyPr>
            <a:normAutofit/>
          </a:bodyPr>
          <a:lstStyle/>
          <a:p>
            <a:r>
              <a:rPr kumimoji="1" lang="en" altLang="ja-JP" sz="2000" dirty="0"/>
              <a:t>Chair</a:t>
            </a:r>
          </a:p>
          <a:p>
            <a:pPr lvl="1"/>
            <a:r>
              <a:rPr kumimoji="1" lang="en" altLang="ja-JP" sz="1600" dirty="0"/>
              <a:t>F. Chen (GM Cruise),</a:t>
            </a:r>
          </a:p>
          <a:p>
            <a:pPr lvl="1"/>
            <a:r>
              <a:rPr kumimoji="1" lang="en" altLang="ja-JP" sz="1600" dirty="0"/>
              <a:t>X. Wei (</a:t>
            </a:r>
            <a:r>
              <a:rPr kumimoji="1" lang="en" altLang="ja-JP" sz="1600" dirty="0" err="1"/>
              <a:t>Rivian</a:t>
            </a:r>
            <a:r>
              <a:rPr kumimoji="1" lang="en" altLang="ja-JP" sz="1600" dirty="0"/>
              <a:t>)</a:t>
            </a:r>
          </a:p>
          <a:p>
            <a:r>
              <a:rPr lang="en" altLang="ja-JP" sz="2400" dirty="0"/>
              <a:t>Detail</a:t>
            </a:r>
            <a:endParaRPr kumimoji="1" lang="ja-JP" altLang="en-US" sz="2400"/>
          </a:p>
        </p:txBody>
      </p:sp>
      <p:cxnSp>
        <p:nvCxnSpPr>
          <p:cNvPr id="5" name="直線コネクタ 4">
            <a:extLst>
              <a:ext uri="{FF2B5EF4-FFF2-40B4-BE49-F238E27FC236}">
                <a16:creationId xmlns:a16="http://schemas.microsoft.com/office/drawing/2014/main" id="{933CF0CA-AD87-1D27-593A-51D12139A6CD}"/>
              </a:ext>
            </a:extLst>
          </p:cNvPr>
          <p:cNvCxnSpPr/>
          <p:nvPr/>
        </p:nvCxnSpPr>
        <p:spPr>
          <a:xfrm>
            <a:off x="306888" y="1271392"/>
            <a:ext cx="6400800"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8" name="Content Placeholder 8">
            <a:extLst>
              <a:ext uri="{FF2B5EF4-FFF2-40B4-BE49-F238E27FC236}">
                <a16:creationId xmlns:a16="http://schemas.microsoft.com/office/drawing/2014/main" id="{1789BB30-97E0-6A4D-CCEA-161D706728CC}"/>
              </a:ext>
            </a:extLst>
          </p:cNvPr>
          <p:cNvSpPr txBox="1">
            <a:spLocks/>
          </p:cNvSpPr>
          <p:nvPr/>
        </p:nvSpPr>
        <p:spPr>
          <a:xfrm>
            <a:off x="3522467" y="1895707"/>
            <a:ext cx="8546359" cy="4805718"/>
          </a:xfrm>
          <a:prstGeom prst="rect">
            <a:avLst/>
          </a:prstGeom>
          <a:solidFill>
            <a:schemeClr val="accent1">
              <a:alpha val="77523"/>
            </a:schemeClr>
          </a:solidFill>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r>
              <a:rPr lang="en" altLang="ja-JP" sz="1200" dirty="0">
                <a:solidFill>
                  <a:schemeClr val="bg1"/>
                </a:solidFill>
                <a:latin typeface="Poppins" pitchFamily="2" charset="0"/>
              </a:rPr>
              <a:t>Summary</a:t>
            </a:r>
          </a:p>
          <a:p>
            <a:pPr lvl="1" algn="just"/>
            <a:r>
              <a:rPr lang="en" altLang="ja-JP" sz="1600" i="0" dirty="0">
                <a:solidFill>
                  <a:schemeClr val="bg1"/>
                </a:solidFill>
                <a:effectLst/>
                <a:latin typeface="Calibri" panose="020F0502020204030204" pitchFamily="34" charset="0"/>
              </a:rPr>
              <a:t>Artificial intelligence (AI) and Machine Learning (ML) are becoming pervasive in today’s applications adopted by autonomous vehicles (AV), healthcare, aerospace, cybersecurity, E-commerce, education, etc. Reliability, Availability, and Serviceability are key to AI/ML Compute operations. Because of the relatively high costs and the mission-critical requirement of using AI/ML Computes, a holistic approach must be implemented to ensure the reliability and robustness of the AI/ML Computes. For autonomous driving (AD) usage, any hardware performance degradation and failures including soft failures due to performance regression and intermittent malfunctions could trigger a fatal accident. Therefore, an AV Compute system must be able to be functional with top performance and must always respond faster than the human driver to guarantee AD safety. In this workshop panel discussion, we will explore AI/ML Compute reliability specifications and requirements for both data center and automotive usages such as the new chip-level reliability target vs the system-level reliability target considering the assembly of many parallel components/chips in the AI/ML Compute systems, safety correlated reliability requirements, thermal management/power consumption impact on reliability, extreme environmental operation requirements, automotive grade EMC/ESD requirements, component manufacturing quality/process variation control challenges, and AECQ requirement revisit for autonomous driving applications.</a:t>
            </a:r>
            <a:endParaRPr lang="en-US" altLang="ja-JP" dirty="0">
              <a:solidFill>
                <a:schemeClr val="bg1"/>
              </a:solidFill>
            </a:endParaRPr>
          </a:p>
        </p:txBody>
      </p:sp>
      <p:graphicFrame>
        <p:nvGraphicFramePr>
          <p:cNvPr id="4" name="オブジェクト 3">
            <a:extLst>
              <a:ext uri="{FF2B5EF4-FFF2-40B4-BE49-F238E27FC236}">
                <a16:creationId xmlns:a16="http://schemas.microsoft.com/office/drawing/2014/main" id="{D2266103-C897-4F43-FBBB-80F4AF6EB036}"/>
              </a:ext>
            </a:extLst>
          </p:cNvPr>
          <p:cNvGraphicFramePr>
            <a:graphicFrameLocks noChangeAspect="1"/>
          </p:cNvGraphicFramePr>
          <p:nvPr>
            <p:extLst>
              <p:ext uri="{D42A27DB-BD31-4B8C-83A1-F6EECF244321}">
                <p14:modId xmlns:p14="http://schemas.microsoft.com/office/powerpoint/2010/main" val="1626778276"/>
              </p:ext>
            </p:extLst>
          </p:nvPr>
        </p:nvGraphicFramePr>
        <p:xfrm>
          <a:off x="846199" y="3135350"/>
          <a:ext cx="1868604" cy="1180171"/>
        </p:xfrm>
        <a:graphic>
          <a:graphicData uri="http://schemas.openxmlformats.org/presentationml/2006/ole">
            <mc:AlternateContent xmlns:mc="http://schemas.openxmlformats.org/markup-compatibility/2006">
              <mc:Choice xmlns:v="urn:schemas-microsoft-com:vml" Requires="v">
                <p:oleObj name="文書" showAsIcon="1" r:id="rId3" imgW="965200" imgH="609600" progId="Word.Document.12">
                  <p:embed/>
                </p:oleObj>
              </mc:Choice>
              <mc:Fallback>
                <p:oleObj name="文書" showAsIcon="1" r:id="rId3" imgW="965200" imgH="609600" progId="Word.Document.12">
                  <p:embed/>
                  <p:pic>
                    <p:nvPicPr>
                      <p:cNvPr id="0" name=""/>
                      <p:cNvPicPr/>
                      <p:nvPr/>
                    </p:nvPicPr>
                    <p:blipFill>
                      <a:blip r:embed="rId4"/>
                      <a:stretch>
                        <a:fillRect/>
                      </a:stretch>
                    </p:blipFill>
                    <p:spPr>
                      <a:xfrm>
                        <a:off x="846199" y="3135350"/>
                        <a:ext cx="1868604" cy="1180171"/>
                      </a:xfrm>
                      <a:prstGeom prst="rect">
                        <a:avLst/>
                      </a:prstGeom>
                    </p:spPr>
                  </p:pic>
                </p:oleObj>
              </mc:Fallback>
            </mc:AlternateContent>
          </a:graphicData>
        </a:graphic>
      </p:graphicFrame>
      <p:sp>
        <p:nvSpPr>
          <p:cNvPr id="6" name="正方形/長方形 5">
            <a:extLst>
              <a:ext uri="{FF2B5EF4-FFF2-40B4-BE49-F238E27FC236}">
                <a16:creationId xmlns:a16="http://schemas.microsoft.com/office/drawing/2014/main" id="{D6B9C2AC-7891-F773-58C8-67503E21F121}"/>
              </a:ext>
            </a:extLst>
          </p:cNvPr>
          <p:cNvSpPr/>
          <p:nvPr/>
        </p:nvSpPr>
        <p:spPr>
          <a:xfrm>
            <a:off x="873013" y="3819698"/>
            <a:ext cx="1841790" cy="557561"/>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547625274"/>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71</TotalTime>
  <Words>2084</Words>
  <Application>Microsoft Macintosh PowerPoint</Application>
  <PresentationFormat>ワイド画面</PresentationFormat>
  <Paragraphs>87</Paragraphs>
  <Slides>10</Slides>
  <Notes>3</Notes>
  <HiddenSlides>0</HiddenSlides>
  <MMClips>0</MMClips>
  <ScaleCrop>false</ScaleCrop>
  <HeadingPairs>
    <vt:vector size="8" baseType="variant">
      <vt:variant>
        <vt:lpstr>使用されているフォント</vt:lpstr>
      </vt:variant>
      <vt:variant>
        <vt:i4>5</vt:i4>
      </vt:variant>
      <vt:variant>
        <vt:lpstr>テーマ</vt:lpstr>
      </vt:variant>
      <vt:variant>
        <vt:i4>1</vt:i4>
      </vt:variant>
      <vt:variant>
        <vt:lpstr>埋め込まれた OLE サーバー</vt:lpstr>
      </vt:variant>
      <vt:variant>
        <vt:i4>1</vt:i4>
      </vt:variant>
      <vt:variant>
        <vt:lpstr>スライド タイトル</vt:lpstr>
      </vt:variant>
      <vt:variant>
        <vt:i4>10</vt:i4>
      </vt:variant>
    </vt:vector>
  </HeadingPairs>
  <TitlesOfParts>
    <vt:vector size="17" baseType="lpstr">
      <vt:lpstr>游ゴシック</vt:lpstr>
      <vt:lpstr>游ゴシック Light</vt:lpstr>
      <vt:lpstr>Arial</vt:lpstr>
      <vt:lpstr>Calibri</vt:lpstr>
      <vt:lpstr>Poppins</vt:lpstr>
      <vt:lpstr>Office テーマ</vt:lpstr>
      <vt:lpstr>文書</vt:lpstr>
      <vt:lpstr>IRPS 2023  Workshop Summary</vt:lpstr>
      <vt:lpstr>(WS1) FEOL/MOL Reliability - Can we maintain the same Vmax specs despite scaling?</vt:lpstr>
      <vt:lpstr>(WS2) BEOL Reliability - Can we maintain same Jmax specs with new materials?</vt:lpstr>
      <vt:lpstr>(WS3) ESD and Latchup - are today’s EDA tools sufficient?</vt:lpstr>
      <vt:lpstr>(WS4) DRAM stacking reliability challenges for new SoCs</vt:lpstr>
      <vt:lpstr>(WS5) Failure Analysis and New Techniques for Fault Isolation in Sub-4nm</vt:lpstr>
      <vt:lpstr>(WS6) N2 and beyond, what are the new reliability challenges?</vt:lpstr>
      <vt:lpstr>(WS7) Wide Band Gap future reliability challenges in EV</vt:lpstr>
      <vt:lpstr>(WS8) AI Compute Reliability</vt:lpstr>
      <vt:lpstr>(WS10) Data Center Semiconductor Field Failures Survey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IRPS 2023  Workshop Summary</dc:title>
  <dc:creator>Taiki Uemura</dc:creator>
  <cp:lastModifiedBy>Taiki Uemura</cp:lastModifiedBy>
  <cp:revision>3</cp:revision>
  <dcterms:created xsi:type="dcterms:W3CDTF">2023-06-28T09:57:49Z</dcterms:created>
  <dcterms:modified xsi:type="dcterms:W3CDTF">2023-06-28T20:46:59Z</dcterms:modified>
</cp:coreProperties>
</file>